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17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Surgical outcomes of uncrossing procedure in patients with vascular ring due to circumflex aorta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A “circumflex aorta” is a vascular ring composed of right aortic arch, </a:t>
            </a:r>
            <a:r>
              <a:rPr lang="en-US" altLang="ko-KR" sz="2400" dirty="0" smtClean="0"/>
              <a:t>ligamentum</a:t>
            </a:r>
            <a:r>
              <a:rPr lang="en-US" altLang="ko-KR" sz="2400" dirty="0" smtClean="0"/>
              <a:t> </a:t>
            </a:r>
            <a:r>
              <a:rPr lang="en-US" altLang="ko-KR" sz="2400" dirty="0" smtClean="0"/>
              <a:t>arteriosum</a:t>
            </a:r>
            <a:r>
              <a:rPr lang="en-US" altLang="ko-KR" sz="2400" dirty="0" smtClean="0"/>
              <a:t> and descending thoracic aorta passing posteriorly to the trachea and esophagus. </a:t>
            </a:r>
          </a:p>
          <a:p>
            <a:r>
              <a:rPr lang="en-US" altLang="ko-KR" sz="2400" dirty="0" smtClean="0"/>
              <a:t>The aortic uncrossing procedure for this anomaly is complex and rarely reported. </a:t>
            </a:r>
          </a:p>
          <a:p>
            <a:r>
              <a:rPr lang="en-US" altLang="ko-KR" sz="2400" dirty="0" smtClean="0"/>
              <a:t>The purpose of this study </a:t>
            </a:r>
          </a:p>
          <a:p>
            <a:pPr lvl="1"/>
            <a:r>
              <a:rPr lang="en-US" altLang="ko-KR" sz="2400" dirty="0" smtClean="0"/>
              <a:t>To describe surgical procedure of circumflex aorta</a:t>
            </a:r>
          </a:p>
          <a:p>
            <a:pPr lvl="1"/>
            <a:r>
              <a:rPr lang="en-US" altLang="ko-KR" sz="2400" dirty="0" smtClean="0"/>
              <a:t>To describe postoperative complications of the surgical procedure 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January 2004 to March 2018 : 5 patients with circumflex arch</a:t>
            </a:r>
          </a:p>
          <a:p>
            <a:pPr lvl="1"/>
            <a:r>
              <a:rPr lang="en-US" altLang="ko-KR" sz="2400" dirty="0" smtClean="0"/>
              <a:t>Ligamentum</a:t>
            </a:r>
            <a:r>
              <a:rPr lang="en-US" altLang="ko-KR" sz="2400" dirty="0" smtClean="0"/>
              <a:t> </a:t>
            </a:r>
            <a:r>
              <a:rPr lang="en-US" altLang="ko-KR" sz="2400" dirty="0" smtClean="0"/>
              <a:t>arteriosum</a:t>
            </a:r>
            <a:r>
              <a:rPr lang="en-US" altLang="ko-KR" sz="2400" dirty="0" smtClean="0"/>
              <a:t> division (n=1) </a:t>
            </a:r>
          </a:p>
          <a:p>
            <a:pPr lvl="1"/>
            <a:r>
              <a:rPr lang="en-US" altLang="ko-KR" sz="2400" dirty="0" smtClean="0">
                <a:solidFill>
                  <a:srgbClr val="FF0000"/>
                </a:solidFill>
              </a:rPr>
              <a:t>Uncrossing procedure </a:t>
            </a:r>
            <a:r>
              <a:rPr lang="en-US" altLang="ko-KR" sz="2400" dirty="0" smtClean="0"/>
              <a:t>(n=4) </a:t>
            </a:r>
          </a:p>
          <a:p>
            <a:r>
              <a:rPr lang="en-US" altLang="ko-KR" sz="2400" dirty="0" smtClean="0"/>
              <a:t>Median follow-up : 9.7 years (range 1.5-15.2)</a:t>
            </a:r>
          </a:p>
          <a:p>
            <a:r>
              <a:rPr lang="en-US" altLang="ko-KR" sz="2400" dirty="0" smtClean="0"/>
              <a:t>Descriptive analysis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3361915"/>
            <a:ext cx="4987330" cy="30914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5856" y="6421161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The aortic uncrossing procedure for circumflex aorta, CL Backer et al, Operative Techniques in Thoracic and Cardiovascular Surgery, 2013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Surgical procedure </a:t>
            </a:r>
          </a:p>
          <a:p>
            <a:pPr lvl="1"/>
            <a:r>
              <a:rPr lang="en-US" altLang="ko-KR" sz="2400" dirty="0" smtClean="0"/>
              <a:t>Median CPB time = 128min </a:t>
            </a:r>
          </a:p>
          <a:p>
            <a:pPr lvl="1"/>
            <a:r>
              <a:rPr lang="en-US" altLang="ko-KR" sz="2400" dirty="0" smtClean="0"/>
              <a:t>Circulatory arrest with deep hypothermia and </a:t>
            </a:r>
            <a:r>
              <a:rPr lang="en-US" altLang="ko-KR" sz="2400" dirty="0" smtClean="0"/>
              <a:t>antegrade</a:t>
            </a:r>
            <a:r>
              <a:rPr lang="en-US" altLang="ko-KR" sz="2400" dirty="0" smtClean="0"/>
              <a:t> selective cerebral perfusion (3/4) </a:t>
            </a:r>
          </a:p>
          <a:p>
            <a:endParaRPr lang="en-US" altLang="ko-KR" sz="2400" dirty="0"/>
          </a:p>
          <a:p>
            <a:r>
              <a:rPr lang="en-US" altLang="ko-KR" sz="2400" dirty="0" smtClean="0"/>
              <a:t>Operative results</a:t>
            </a:r>
          </a:p>
          <a:p>
            <a:pPr lvl="1"/>
            <a:r>
              <a:rPr lang="en-US" altLang="ko-KR" sz="2400" dirty="0" smtClean="0"/>
              <a:t>Mortality : no in-hospital and long-term mortality</a:t>
            </a:r>
          </a:p>
          <a:p>
            <a:pPr lvl="1"/>
            <a:r>
              <a:rPr lang="en-US" altLang="ko-KR" sz="2400" dirty="0" smtClean="0"/>
              <a:t>Postoperative complications </a:t>
            </a:r>
          </a:p>
          <a:p>
            <a:pPr lvl="2"/>
            <a:r>
              <a:rPr lang="en-US" altLang="ko-KR" sz="2000" dirty="0" smtClean="0"/>
              <a:t>Vocal cord palsy (3/4), </a:t>
            </a:r>
            <a:r>
              <a:rPr lang="en-US" altLang="ko-KR" sz="2000" dirty="0" smtClean="0"/>
              <a:t>tracheomalacia</a:t>
            </a:r>
            <a:r>
              <a:rPr lang="en-US" altLang="ko-KR" sz="2000" dirty="0" smtClean="0"/>
              <a:t> (2/4) </a:t>
            </a:r>
          </a:p>
          <a:p>
            <a:pPr lvl="2"/>
            <a:r>
              <a:rPr lang="en-US" altLang="ko-KR" sz="2000" dirty="0" smtClean="0">
                <a:solidFill>
                  <a:srgbClr val="FF0000"/>
                </a:solidFill>
              </a:rPr>
              <a:t>Rein</a:t>
            </a:r>
            <a:r>
              <a:rPr lang="en-US" altLang="ko-KR" sz="2000" dirty="0" smtClean="0">
                <a:solidFill>
                  <a:srgbClr val="FF0000"/>
                </a:solidFill>
              </a:rPr>
              <a:t>tuba</a:t>
            </a:r>
            <a:r>
              <a:rPr lang="en-US" altLang="ko-KR" sz="2000" dirty="0" smtClean="0">
                <a:solidFill>
                  <a:srgbClr val="FF0000"/>
                </a:solidFill>
              </a:rPr>
              <a:t>tion</a:t>
            </a:r>
            <a:r>
              <a:rPr lang="en-US" altLang="ko-KR" sz="2000" dirty="0" smtClean="0">
                <a:solidFill>
                  <a:srgbClr val="FF0000"/>
                </a:solidFill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</a:rPr>
              <a:t>(2/4), Tracheostomy (2/4)</a:t>
            </a:r>
          </a:p>
          <a:p>
            <a:pPr lvl="1"/>
            <a:r>
              <a:rPr lang="en-US" altLang="ko-KR" sz="2400" dirty="0" smtClean="0"/>
              <a:t>Symptom improved (4/4) 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Aortic uncrossing procedure is </a:t>
            </a:r>
            <a:r>
              <a:rPr lang="en-US" altLang="ko-KR" sz="2400" dirty="0" smtClean="0">
                <a:solidFill>
                  <a:srgbClr val="FF0000"/>
                </a:solidFill>
              </a:rPr>
              <a:t>safe surgical procedure</a:t>
            </a:r>
            <a:r>
              <a:rPr lang="en-US" altLang="ko-KR" sz="2400" dirty="0" smtClean="0"/>
              <a:t> with no in-hospital and long-term mortality. </a:t>
            </a:r>
          </a:p>
          <a:p>
            <a:r>
              <a:rPr lang="en-US" altLang="ko-KR" sz="2400" dirty="0" smtClean="0"/>
              <a:t>But </a:t>
            </a:r>
            <a:r>
              <a:rPr lang="en-US" altLang="ko-KR" sz="2400" dirty="0" smtClean="0">
                <a:solidFill>
                  <a:srgbClr val="FF0000"/>
                </a:solidFill>
              </a:rPr>
              <a:t>respiratory complication is frequent </a:t>
            </a:r>
            <a:r>
              <a:rPr lang="en-US" altLang="ko-KR" sz="2400" dirty="0" smtClean="0"/>
              <a:t>because circumflex aorta is often associated with </a:t>
            </a:r>
            <a:r>
              <a:rPr lang="en-US" altLang="ko-KR" sz="2400" dirty="0" smtClean="0"/>
              <a:t>tracheomalacia</a:t>
            </a:r>
            <a:r>
              <a:rPr lang="en-US" altLang="ko-KR" sz="2400" dirty="0" smtClean="0"/>
              <a:t> and the aortic uncrossing procedure sometimes results in bilateral vocal cord palsy. 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229</Words>
  <Application>Microsoft Office PowerPoint</Application>
  <PresentationFormat>화면 슬라이드 쇼(4:3)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Surgical outcomes of uncrossing procedure in patients with vascular ring due to circumflex aorta</vt:lpstr>
      <vt:lpstr>Purpose</vt:lpstr>
      <vt:lpstr>Methods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DM300T3A</cp:lastModifiedBy>
  <cp:revision>15</cp:revision>
  <dcterms:created xsi:type="dcterms:W3CDTF">2017-07-25T23:31:23Z</dcterms:created>
  <dcterms:modified xsi:type="dcterms:W3CDTF">2019-08-26T00:28:23Z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