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1" d="100"/>
          <a:sy n="101" d="100"/>
        </p:scale>
        <p:origin x="58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 Tue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 Tue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 Tue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 Tue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 Tue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 Tue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 Tue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 Tue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 Tue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 Tue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 Tue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2019-08-20 Tue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2708920"/>
            <a:ext cx="8640960" cy="14401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3200" dirty="0" smtClean="0"/>
              <a:t>Early </a:t>
            </a:r>
            <a:r>
              <a:rPr lang="en-US" altLang="ko-KR" sz="3200" dirty="0"/>
              <a:t>Total Repair Versus Shunt Palliation 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en-US" altLang="ko-KR" sz="3200" dirty="0" smtClean="0"/>
              <a:t>in </a:t>
            </a:r>
            <a:r>
              <a:rPr lang="en-US" altLang="ko-KR" sz="3200" dirty="0"/>
              <a:t>Ductal Dependent Neonates 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en-US" altLang="ko-KR" sz="3200" dirty="0" smtClean="0"/>
              <a:t>With Pulmonary Atresia and </a:t>
            </a:r>
            <a:r>
              <a:rPr lang="en-US" altLang="ko-KR" sz="3200" dirty="0"/>
              <a:t>Ventricular Septal Defect 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en-US" altLang="ko-KR" sz="3200" dirty="0" smtClean="0"/>
              <a:t>: </a:t>
            </a:r>
            <a:r>
              <a:rPr lang="en-US" altLang="ko-KR" sz="3200" dirty="0"/>
              <a:t>Results Of Two Hospitals</a:t>
            </a:r>
            <a:r>
              <a:rPr lang="ko-KR" altLang="en-US" sz="3200" dirty="0" smtClean="0"/>
              <a:t> 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Ductal dependent neonates </a:t>
            </a:r>
            <a:r>
              <a:rPr lang="en-US" altLang="ko-KR" dirty="0"/>
              <a:t>with ductal-dependent pulmonary atresia and ventricular septal defect (PA VSD</a:t>
            </a:r>
            <a:r>
              <a:rPr lang="en-US" altLang="ko-KR" dirty="0" smtClean="0"/>
              <a:t>)</a:t>
            </a:r>
          </a:p>
          <a:p>
            <a:r>
              <a:rPr lang="en-US" altLang="ko-KR" dirty="0" smtClean="0"/>
              <a:t>Surgical strategy : </a:t>
            </a:r>
          </a:p>
          <a:p>
            <a:pPr lvl="1"/>
            <a:r>
              <a:rPr lang="en-US" altLang="ko-KR" dirty="0" smtClean="0"/>
              <a:t>Primary </a:t>
            </a:r>
            <a:r>
              <a:rPr lang="en-US" altLang="ko-KR" dirty="0"/>
              <a:t>biventricular repair (</a:t>
            </a:r>
            <a:r>
              <a:rPr lang="en-US" altLang="ko-KR" dirty="0" smtClean="0"/>
              <a:t>BVR)</a:t>
            </a:r>
          </a:p>
          <a:p>
            <a:pPr lvl="1"/>
            <a:r>
              <a:rPr lang="en-US" altLang="ko-KR" dirty="0" smtClean="0"/>
              <a:t>Initial </a:t>
            </a:r>
            <a:r>
              <a:rPr lang="en-US" altLang="ko-KR" dirty="0"/>
              <a:t>palliation with modified Blalock-Taussig shunt (BTS) </a:t>
            </a:r>
            <a:r>
              <a:rPr lang="en-US" altLang="ko-KR" dirty="0" smtClean="0"/>
              <a:t>+ </a:t>
            </a:r>
            <a:r>
              <a:rPr lang="en-US" altLang="ko-KR" dirty="0"/>
              <a:t>second stage </a:t>
            </a:r>
            <a:r>
              <a:rPr lang="en-US" altLang="ko-KR" dirty="0" smtClean="0"/>
              <a:t>total repair </a:t>
            </a:r>
          </a:p>
          <a:p>
            <a:r>
              <a:rPr lang="en-US" altLang="ko-KR" dirty="0" smtClean="0"/>
              <a:t>In </a:t>
            </a:r>
            <a:r>
              <a:rPr lang="en-US" altLang="ko-KR" dirty="0"/>
              <a:t>this study, we report the combined outcomes of 2 hospitals with different strategies.</a:t>
            </a:r>
            <a:endParaRPr lang="ko-KR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dirty="0"/>
              <a:t>Between 2004 and </a:t>
            </a:r>
            <a:r>
              <a:rPr lang="en-US" altLang="ko-KR" dirty="0" smtClean="0"/>
              <a:t>2017</a:t>
            </a:r>
          </a:p>
          <a:p>
            <a:r>
              <a:rPr lang="en-US" altLang="ko-KR" dirty="0" smtClean="0"/>
              <a:t>Total 66 neonates : </a:t>
            </a:r>
          </a:p>
          <a:p>
            <a:pPr lvl="1"/>
            <a:r>
              <a:rPr lang="en-US" altLang="ko-KR" dirty="0" smtClean="0"/>
              <a:t>Palliative </a:t>
            </a:r>
            <a:r>
              <a:rPr lang="en-US" altLang="ko-KR" dirty="0"/>
              <a:t>shunt (BTS group: n=30, 45.5</a:t>
            </a:r>
            <a:r>
              <a:rPr lang="en-US" altLang="ko-KR" dirty="0" smtClean="0"/>
              <a:t>%)</a:t>
            </a:r>
          </a:p>
          <a:p>
            <a:pPr lvl="1"/>
            <a:r>
              <a:rPr lang="en-US" altLang="ko-KR" dirty="0" smtClean="0"/>
              <a:t>Early </a:t>
            </a:r>
            <a:r>
              <a:rPr lang="en-US" altLang="ko-KR" dirty="0"/>
              <a:t>total repair (BVR group: n=36, 54.5</a:t>
            </a:r>
            <a:r>
              <a:rPr lang="en-US" altLang="ko-KR" dirty="0" smtClean="0"/>
              <a:t>%)</a:t>
            </a:r>
          </a:p>
          <a:p>
            <a:endParaRPr lang="en-US" altLang="ko-KR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ko-KR" dirty="0" smtClean="0"/>
              <a:t>Hospital </a:t>
            </a:r>
            <a:r>
              <a:rPr lang="en-US" altLang="ko-KR" dirty="0"/>
              <a:t>A </a:t>
            </a:r>
            <a:r>
              <a:rPr lang="en-US" altLang="ko-KR" dirty="0" smtClean="0"/>
              <a:t>: predominantly BTS </a:t>
            </a:r>
          </a:p>
          <a:p>
            <a:pPr marL="457200" lvl="1" indent="0">
              <a:buNone/>
            </a:pPr>
            <a:r>
              <a:rPr lang="en-US" altLang="ko-KR" dirty="0"/>
              <a:t>	</a:t>
            </a:r>
            <a:r>
              <a:rPr lang="en-US" altLang="ko-KR" dirty="0" smtClean="0"/>
              <a:t>		(</a:t>
            </a:r>
            <a:r>
              <a:rPr lang="en-US" altLang="ko-KR" dirty="0"/>
              <a:t>80.6%, 29 out of 36) </a:t>
            </a:r>
            <a:endParaRPr lang="en-US" altLang="ko-KR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ko-KR" dirty="0"/>
              <a:t>H</a:t>
            </a:r>
            <a:r>
              <a:rPr lang="en-US" altLang="ko-KR" dirty="0" smtClean="0"/>
              <a:t>ospital </a:t>
            </a:r>
            <a:r>
              <a:rPr lang="en-US" altLang="ko-KR" dirty="0"/>
              <a:t>B </a:t>
            </a:r>
            <a:r>
              <a:rPr lang="en-US" altLang="ko-KR" dirty="0" smtClean="0"/>
              <a:t>: almost </a:t>
            </a:r>
            <a:r>
              <a:rPr lang="en-US" altLang="ko-KR" dirty="0"/>
              <a:t>always performed BVR </a:t>
            </a:r>
            <a:endParaRPr lang="en-US" altLang="ko-KR" dirty="0" smtClean="0"/>
          </a:p>
          <a:p>
            <a:pPr marL="457200" lvl="1" indent="0">
              <a:buNone/>
            </a:pPr>
            <a:r>
              <a:rPr lang="en-US" altLang="ko-KR" dirty="0" smtClean="0"/>
              <a:t>			(</a:t>
            </a:r>
            <a:r>
              <a:rPr lang="en-US" altLang="ko-KR" dirty="0"/>
              <a:t>93%, 28 out of </a:t>
            </a:r>
            <a:r>
              <a:rPr lang="en-US" altLang="ko-KR" dirty="0" smtClean="0"/>
              <a:t>30)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r>
              <a:rPr lang="en-US" altLang="ko-KR" dirty="0"/>
              <a:t>Overall mean follow-up </a:t>
            </a:r>
            <a:r>
              <a:rPr lang="en-US" altLang="ko-KR" dirty="0" smtClean="0"/>
              <a:t>: 7.51 </a:t>
            </a:r>
            <a:r>
              <a:rPr lang="en-US" altLang="ko-KR" dirty="0"/>
              <a:t>± 4.35 years </a:t>
            </a:r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4" name="내용 개체 틀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348880"/>
            <a:ext cx="9770346" cy="42614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20330" y="2492896"/>
            <a:ext cx="3135345" cy="52322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sz="1400" dirty="0" smtClean="0"/>
              <a:t>Inter-stage period : 0.69 years</a:t>
            </a:r>
            <a:endParaRPr lang="ko-KR" altLang="en-US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sz="1400" dirty="0" smtClean="0"/>
              <a:t>1 </a:t>
            </a:r>
            <a:r>
              <a:rPr lang="en-US" altLang="ko-KR" sz="1400" dirty="0" err="1" smtClean="0"/>
              <a:t>interstage</a:t>
            </a:r>
            <a:r>
              <a:rPr lang="en-US" altLang="ko-KR" sz="1400" dirty="0" smtClean="0"/>
              <a:t> mortality after 2012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166942"/>
              </p:ext>
            </p:extLst>
          </p:nvPr>
        </p:nvGraphicFramePr>
        <p:xfrm>
          <a:off x="323528" y="1124745"/>
          <a:ext cx="8496944" cy="5615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43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4827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372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Initial operation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N=66,</a:t>
                      </a:r>
                      <a:r>
                        <a:rPr lang="en-US" altLang="ko-KR" sz="2000" b="0" baseline="0" dirty="0"/>
                        <a:t> </a:t>
                      </a:r>
                      <a:r>
                        <a:rPr lang="en-US" altLang="ko-KR" sz="2000" b="0" dirty="0"/>
                        <a:t>median</a:t>
                      </a:r>
                      <a:endParaRPr lang="ko-KR" altLang="en-US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Shunt (n=30)</a:t>
                      </a:r>
                      <a:endParaRPr lang="ko-KR" altLang="en-US" sz="2000" b="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Total (n=36)</a:t>
                      </a:r>
                      <a:endParaRPr lang="ko-KR" altLang="en-US" sz="20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55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OP age</a:t>
                      </a:r>
                      <a:endParaRPr lang="ko-KR" altLang="en-US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19.5 days</a:t>
                      </a:r>
                      <a:endParaRPr lang="ko-KR" altLang="en-US" sz="2000" b="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15 days</a:t>
                      </a:r>
                      <a:endParaRPr lang="ko-KR" altLang="en-US" sz="20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55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OP</a:t>
                      </a:r>
                      <a:r>
                        <a:rPr lang="en-US" altLang="ko-KR" sz="2000" b="0" baseline="0" dirty="0"/>
                        <a:t> </a:t>
                      </a:r>
                      <a:r>
                        <a:rPr lang="en-US" altLang="ko-KR" sz="2000" b="0" baseline="0" dirty="0" err="1"/>
                        <a:t>bwt</a:t>
                      </a:r>
                      <a:endParaRPr lang="ko-KR" altLang="en-US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 3.21 kg</a:t>
                      </a:r>
                      <a:endParaRPr lang="ko-KR" alt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3.15 kg</a:t>
                      </a:r>
                      <a:endParaRPr lang="ko-KR" altLang="en-US" sz="20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55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/>
                        <a:t>Extra-cardiac abnormalities</a:t>
                      </a:r>
                      <a:endParaRPr lang="ko-KR" altLang="en-US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/>
                        <a:t>6/30</a:t>
                      </a:r>
                      <a:endParaRPr lang="en-US" altLang="ko-KR" sz="2000" b="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/>
                        <a:t>4/36</a:t>
                      </a:r>
                      <a:endParaRPr lang="en-US" altLang="ko-KR" sz="20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55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NAKATA </a:t>
                      </a:r>
                      <a:r>
                        <a:rPr lang="en-US" altLang="ko-KR" sz="2000" b="0" dirty="0" smtClean="0"/>
                        <a:t>index</a:t>
                      </a:r>
                      <a:endParaRPr lang="ko-KR" altLang="en-US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107.9</a:t>
                      </a:r>
                      <a:endParaRPr lang="ko-KR" altLang="en-US" sz="2000" b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119.7</a:t>
                      </a:r>
                      <a:endParaRPr lang="ko-KR" altLang="en-US" sz="2000" b="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55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OP</a:t>
                      </a:r>
                      <a:r>
                        <a:rPr lang="ko-KR" altLang="en-US" sz="2000" b="0" dirty="0"/>
                        <a:t> </a:t>
                      </a:r>
                      <a:r>
                        <a:rPr lang="en-US" altLang="ko-KR" sz="2000" b="0" dirty="0" smtClean="0"/>
                        <a:t>Morbidity / Mortality</a:t>
                      </a:r>
                      <a:endParaRPr lang="ko-KR" altLang="en-US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baseline="0" dirty="0" smtClean="0"/>
                        <a:t>10 / 2</a:t>
                      </a:r>
                      <a:endParaRPr lang="ko-KR" altLang="en-US" sz="2000" b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/>
                        <a:t>14 / 0</a:t>
                      </a:r>
                      <a:endParaRPr lang="ko-KR" altLang="en-US" sz="2000" b="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55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/>
                        <a:t>Unplanned re-operation</a:t>
                      </a:r>
                      <a:endParaRPr lang="ko-KR" altLang="en-US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/>
                        <a:t>4</a:t>
                      </a:r>
                      <a:endParaRPr lang="ko-KR" altLang="en-US" sz="2000" b="0" dirty="0"/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/>
                        <a:t>1</a:t>
                      </a:r>
                      <a:endParaRPr lang="ko-KR" altLang="en-US" sz="20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551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Total correction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3755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N=64,</a:t>
                      </a:r>
                      <a:r>
                        <a:rPr lang="en-US" altLang="ko-KR" sz="2000" b="0" baseline="0" dirty="0"/>
                        <a:t> </a:t>
                      </a:r>
                      <a:r>
                        <a:rPr lang="en-US" altLang="ko-KR" sz="2000" b="0" dirty="0"/>
                        <a:t>median</a:t>
                      </a:r>
                      <a:endParaRPr lang="ko-KR" altLang="en-US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Shunt (n=28)</a:t>
                      </a:r>
                      <a:endParaRPr lang="ko-KR" altLang="en-US" sz="2000" b="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Total (n=36)</a:t>
                      </a:r>
                      <a:endParaRPr lang="ko-KR" altLang="en-US" sz="20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55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Total op. age</a:t>
                      </a:r>
                      <a:endParaRPr lang="ko-KR" altLang="en-US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0.72 years</a:t>
                      </a:r>
                      <a:endParaRPr lang="ko-KR" altLang="en-US" sz="2000" b="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/>
                        <a:t>-</a:t>
                      </a:r>
                      <a:endParaRPr lang="ko-KR" altLang="en-US" sz="20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55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dirty="0"/>
                        <a:t>Total op. </a:t>
                      </a:r>
                      <a:r>
                        <a:rPr lang="en-US" altLang="ko-KR" sz="2000" b="0" dirty="0" err="1"/>
                        <a:t>bwt</a:t>
                      </a:r>
                      <a:r>
                        <a:rPr lang="en-US" altLang="ko-KR" sz="2000" b="0" dirty="0"/>
                        <a:t>.</a:t>
                      </a:r>
                      <a:endParaRPr lang="ko-KR" altLang="en-US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8.4 kg</a:t>
                      </a:r>
                      <a:endParaRPr lang="ko-KR" altLang="en-US" sz="2000" b="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/>
                        <a:t>-</a:t>
                      </a:r>
                      <a:endParaRPr lang="ko-KR" altLang="en-US" sz="20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7554493"/>
                  </a:ext>
                </a:extLst>
              </a:tr>
              <a:tr h="3755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dirty="0"/>
                        <a:t>NAKATA index</a:t>
                      </a:r>
                      <a:endParaRPr lang="ko-KR" altLang="en-US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155.2</a:t>
                      </a:r>
                      <a:endParaRPr lang="ko-KR" altLang="en-US" sz="2000" b="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/>
                        <a:t>-</a:t>
                      </a:r>
                      <a:endParaRPr lang="ko-KR" altLang="en-US" sz="20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644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/>
                        <a:t>OP mortality</a:t>
                      </a:r>
                      <a:endParaRPr lang="ko-KR" altLang="en-US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/>
                        <a:t>0% (0/22)</a:t>
                      </a:r>
                      <a:endParaRPr lang="ko-KR" altLang="en-US" sz="2000" b="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/>
                        <a:t>-</a:t>
                      </a:r>
                      <a:endParaRPr lang="ko-KR" altLang="en-US" sz="20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4150831"/>
                  </a:ext>
                </a:extLst>
              </a:tr>
            </a:tbl>
          </a:graphicData>
        </a:graphic>
      </p:graphicFrame>
      <p:sp>
        <p:nvSpPr>
          <p:cNvPr id="12" name="오른쪽으로 구부러진 화살표 11"/>
          <p:cNvSpPr/>
          <p:nvPr/>
        </p:nvSpPr>
        <p:spPr>
          <a:xfrm>
            <a:off x="4211960" y="3284984"/>
            <a:ext cx="432048" cy="2880320"/>
          </a:xfrm>
          <a:prstGeom prst="curved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644008" y="3104964"/>
            <a:ext cx="792088" cy="36004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644008" y="5877272"/>
            <a:ext cx="792088" cy="36004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4950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98628"/>
              </p:ext>
            </p:extLst>
          </p:nvPr>
        </p:nvGraphicFramePr>
        <p:xfrm>
          <a:off x="465956" y="5085184"/>
          <a:ext cx="8245052" cy="1653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40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853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756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644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/>
                        <a:t>f/u</a:t>
                      </a:r>
                      <a:r>
                        <a:rPr lang="en-US" altLang="ko-KR" sz="2000" baseline="0" dirty="0" smtClean="0"/>
                        <a:t> after total correction</a:t>
                      </a:r>
                      <a:endParaRPr lang="ko-KR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/>
                        <a:t>Shunt (</a:t>
                      </a:r>
                      <a:r>
                        <a:rPr lang="en-US" altLang="ko-KR" sz="2000" dirty="0" smtClean="0"/>
                        <a:t>n=21)</a:t>
                      </a:r>
                      <a:endParaRPr lang="ko-KR" altLang="en-US" sz="20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/>
                        <a:t>Total (</a:t>
                      </a:r>
                      <a:r>
                        <a:rPr lang="en-US" altLang="ko-KR" sz="2000" dirty="0" smtClean="0"/>
                        <a:t>n=32)</a:t>
                      </a:r>
                      <a:endParaRPr lang="ko-KR" altLang="en-US" sz="20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26415083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/>
                        <a:t>f/u</a:t>
                      </a:r>
                      <a:r>
                        <a:rPr lang="en-US" altLang="ko-KR" sz="2000" baseline="0" dirty="0"/>
                        <a:t> </a:t>
                      </a:r>
                      <a:r>
                        <a:rPr lang="en-US" altLang="ko-KR" sz="2000" baseline="0" dirty="0" smtClean="0"/>
                        <a:t>period (years)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/>
                        <a:t>5.06 ± 3.75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aseline="0" dirty="0"/>
                        <a:t>7.51 </a:t>
                      </a:r>
                      <a:r>
                        <a:rPr lang="en-US" altLang="ko-KR" sz="2000" dirty="0"/>
                        <a:t>± 4.35</a:t>
                      </a:r>
                      <a:endParaRPr lang="ko-KR" altLang="en-US" sz="20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/>
                        <a:t>Intervention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/>
                        <a:t>1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/>
                        <a:t>53</a:t>
                      </a:r>
                      <a:endParaRPr lang="ko-KR" altLang="en-US" sz="20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Operation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8</a:t>
                      </a:r>
                      <a:endParaRPr lang="ko-KR" altLang="en-US" sz="20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dirty="0" smtClean="0"/>
                        <a:t>29</a:t>
                      </a:r>
                      <a:endParaRPr lang="ko-KR" altLang="en-US" sz="20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4198"/>
            <a:ext cx="9144000" cy="374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139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r>
              <a:rPr lang="en-US" altLang="ko-KR" dirty="0" smtClean="0"/>
              <a:t>Primary BVR : </a:t>
            </a:r>
          </a:p>
          <a:p>
            <a:pPr lvl="1"/>
            <a:r>
              <a:rPr lang="en-US" altLang="ko-KR" dirty="0" smtClean="0"/>
              <a:t>Pros : better survival &amp; stable postop. course</a:t>
            </a:r>
          </a:p>
          <a:p>
            <a:pPr lvl="1"/>
            <a:r>
              <a:rPr lang="en-US" altLang="ko-KR" dirty="0" smtClean="0"/>
              <a:t>Cons : heavy burden of RVOT intervention</a:t>
            </a:r>
          </a:p>
          <a:p>
            <a:r>
              <a:rPr lang="en-US" altLang="ko-KR" dirty="0" smtClean="0"/>
              <a:t>Staged approach with BTS : </a:t>
            </a:r>
          </a:p>
          <a:p>
            <a:pPr lvl="1"/>
            <a:r>
              <a:rPr lang="en-US" altLang="ko-KR" dirty="0" smtClean="0"/>
              <a:t>Pros : may improve quality of </a:t>
            </a:r>
            <a:r>
              <a:rPr lang="en-US" altLang="ko-KR" dirty="0" err="1" smtClean="0"/>
              <a:t>biventricle</a:t>
            </a:r>
            <a:r>
              <a:rPr lang="en-US" altLang="ko-KR" dirty="0" smtClean="0"/>
              <a:t> repair</a:t>
            </a:r>
          </a:p>
          <a:p>
            <a:pPr lvl="1"/>
            <a:r>
              <a:rPr lang="en-US" altLang="ko-KR" dirty="0" smtClean="0"/>
              <a:t>Cons : significant operative and </a:t>
            </a:r>
            <a:r>
              <a:rPr lang="en-US" altLang="ko-KR" dirty="0" err="1" smtClean="0"/>
              <a:t>interstage</a:t>
            </a:r>
            <a:r>
              <a:rPr lang="en-US" altLang="ko-KR" dirty="0" smtClean="0"/>
              <a:t> mortality</a:t>
            </a:r>
            <a:endParaRPr lang="ko-KR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274</Words>
  <Application>Microsoft Office PowerPoint</Application>
  <PresentationFormat>화면 슬라이드 쇼(4:3)</PresentationFormat>
  <Paragraphs>80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Wingdings</vt:lpstr>
      <vt:lpstr>Office 테마</vt:lpstr>
      <vt:lpstr>Early Total Repair Versus Shunt Palliation  in Ductal Dependent Neonates  With Pulmonary Atresia and Ventricular Septal Defect  : Results Of Two Hospitals </vt:lpstr>
      <vt:lpstr>Purpose</vt:lpstr>
      <vt:lpstr>Methods</vt:lpstr>
      <vt:lpstr>Results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sejong</cp:lastModifiedBy>
  <cp:revision>19</cp:revision>
  <dcterms:created xsi:type="dcterms:W3CDTF">2017-07-25T23:31:23Z</dcterms:created>
  <dcterms:modified xsi:type="dcterms:W3CDTF">2019-08-20T03:02:04Z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