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59" r:id="rId3"/>
    <p:sldId id="260" r:id="rId4"/>
    <p:sldId id="257" r:id="rId5"/>
    <p:sldId id="265" r:id="rId6"/>
    <p:sldId id="263" r:id="rId7"/>
    <p:sldId id="264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152" autoAdjust="0"/>
  </p:normalViewPr>
  <p:slideViewPr>
    <p:cSldViewPr snapToGrid="0">
      <p:cViewPr varScale="1">
        <p:scale>
          <a:sx n="80" d="100"/>
          <a:sy n="80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04847-1648-4070-8EAA-5B0DE6105F13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08344-23A1-4D03-8B99-0245D6115E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82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8344-23A1-4D03-8B99-0245D6115E5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614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8344-23A1-4D03-8B99-0245D6115E5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5054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086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0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9705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905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315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30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20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81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55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62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13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B9618-DE4C-405B-BAA1-C61545373B9E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C692E-99AC-4700-89A0-F6954CCC1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94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43527" y="2445837"/>
            <a:ext cx="9144000" cy="1428332"/>
          </a:xfrm>
        </p:spPr>
        <p:txBody>
          <a:bodyPr/>
          <a:lstStyle/>
          <a:p>
            <a:r>
              <a:rPr lang="en-US" altLang="ko-KR" dirty="0" smtClean="0"/>
              <a:t>Case 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9749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0" y="1"/>
            <a:ext cx="4878841" cy="3302935"/>
            <a:chOff x="0" y="1"/>
            <a:chExt cx="4878841" cy="3302935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14" r="82"/>
            <a:stretch/>
          </p:blipFill>
          <p:spPr>
            <a:xfrm>
              <a:off x="1" y="1"/>
              <a:ext cx="4878840" cy="3302935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0" y="300788"/>
              <a:ext cx="6167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8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A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0" y="3513223"/>
            <a:ext cx="4878841" cy="3344777"/>
            <a:chOff x="0" y="3513223"/>
            <a:chExt cx="4878841" cy="334477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09" r="-116"/>
            <a:stretch/>
          </p:blipFill>
          <p:spPr>
            <a:xfrm>
              <a:off x="0" y="3513223"/>
              <a:ext cx="4878841" cy="3344777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0" y="3757570"/>
              <a:ext cx="6167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B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5474368" y="1"/>
            <a:ext cx="5414212" cy="4194673"/>
            <a:chOff x="5474368" y="1"/>
            <a:chExt cx="5414212" cy="4194673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79" r="328" b="3700"/>
            <a:stretch/>
          </p:blipFill>
          <p:spPr>
            <a:xfrm>
              <a:off x="5474368" y="1"/>
              <a:ext cx="5414212" cy="4194673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5638800" y="300788"/>
              <a:ext cx="6167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269832" y="5065295"/>
            <a:ext cx="67617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Figure Legends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Preoperative echocardiography shows a mobile mass on ventricular surface of non coronary cusp of the aortic valve(A and B). Computed tomography shows mass lesion on the aortic valve (C).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14665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16569" y="649706"/>
            <a:ext cx="5531379" cy="4391526"/>
            <a:chOff x="216569" y="649706"/>
            <a:chExt cx="5531379" cy="439152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569" y="649706"/>
              <a:ext cx="5531379" cy="4391526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216569" y="649706"/>
              <a:ext cx="6167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8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A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247147" y="649706"/>
            <a:ext cx="5042482" cy="4391526"/>
            <a:chOff x="6247147" y="649706"/>
            <a:chExt cx="5042482" cy="4391526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7147" y="649706"/>
              <a:ext cx="5042482" cy="4391526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6247147" y="649706"/>
              <a:ext cx="6167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B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33137" y="5173580"/>
            <a:ext cx="111893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Figure Legends</a:t>
            </a:r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The mass is morphologically round and attached on </a:t>
            </a:r>
            <a:r>
              <a:rPr lang="en-US" altLang="ko-KR" sz="1600" dirty="0"/>
              <a:t>ventricular surface of non coronary cusp of </a:t>
            </a:r>
            <a:r>
              <a:rPr lang="en-US" altLang="ko-KR" sz="1600" dirty="0" smtClean="0"/>
              <a:t>the aortic valve (A). </a:t>
            </a:r>
            <a:r>
              <a:rPr lang="en-US" altLang="ko-KR" sz="1600" dirty="0"/>
              <a:t>A </a:t>
            </a:r>
            <a:r>
              <a:rPr lang="en-US" altLang="ko-KR" sz="1600" dirty="0" smtClean="0"/>
              <a:t>pinkish round </a:t>
            </a:r>
            <a:r>
              <a:rPr lang="en-US" altLang="ko-KR" sz="1600" dirty="0"/>
              <a:t>mass is measured as </a:t>
            </a:r>
            <a:r>
              <a:rPr lang="en-US" altLang="ko-KR" sz="1600" dirty="0" smtClean="0"/>
              <a:t>0.9cm </a:t>
            </a:r>
            <a:r>
              <a:rPr lang="en-US" altLang="ko-KR" sz="1600" dirty="0"/>
              <a:t>in greatest </a:t>
            </a:r>
            <a:r>
              <a:rPr lang="en-US" altLang="ko-KR" sz="1600" dirty="0" smtClean="0"/>
              <a:t>dimension and one </a:t>
            </a:r>
            <a:r>
              <a:rPr lang="en-US" altLang="ko-KR" sz="1600" dirty="0"/>
              <a:t>tip showed a piece of </a:t>
            </a:r>
            <a:r>
              <a:rPr lang="en-US" altLang="ko-KR" sz="1600" dirty="0" smtClean="0"/>
              <a:t>whitish fibrous </a:t>
            </a:r>
            <a:r>
              <a:rPr lang="en-US" altLang="ko-KR" sz="1600" dirty="0"/>
              <a:t>tissue, which might be attached </a:t>
            </a:r>
            <a:r>
              <a:rPr lang="en-US" altLang="ko-KR" sz="1600" dirty="0" smtClean="0"/>
              <a:t>to the aortic valve(B). </a:t>
            </a:r>
            <a:endParaRPr lang="en-US" altLang="ko-KR" sz="1600" dirty="0"/>
          </a:p>
          <a:p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69388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0" y="-1"/>
            <a:ext cx="4295274" cy="4249025"/>
            <a:chOff x="0" y="-1"/>
            <a:chExt cx="3388248" cy="34061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63" r="27439"/>
            <a:stretch/>
          </p:blipFill>
          <p:spPr>
            <a:xfrm>
              <a:off x="0" y="-1"/>
              <a:ext cx="3388248" cy="335559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0" y="3036815"/>
              <a:ext cx="3103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451683" y="0"/>
            <a:ext cx="7186863" cy="4559968"/>
            <a:chOff x="3422656" y="0"/>
            <a:chExt cx="8769344" cy="565785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816"/>
            <a:stretch/>
          </p:blipFill>
          <p:spPr>
            <a:xfrm>
              <a:off x="3422656" y="0"/>
              <a:ext cx="8769344" cy="565785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531765" y="75501"/>
              <a:ext cx="3103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B</a:t>
              </a:r>
              <a:endParaRPr lang="ko-KR" alt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496392" y="4990655"/>
            <a:ext cx="73426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Figure </a:t>
            </a:r>
            <a:r>
              <a:rPr lang="en-US" altLang="ko-KR" sz="1400" dirty="0" smtClean="0"/>
              <a:t>Legends</a:t>
            </a:r>
          </a:p>
          <a:p>
            <a:endParaRPr lang="en-US" altLang="ko-KR" sz="1400" dirty="0"/>
          </a:p>
          <a:p>
            <a:pPr marL="228600" indent="-228600">
              <a:buAutoNum type="alphaUcPeriod"/>
            </a:pPr>
            <a:r>
              <a:rPr lang="en-US" altLang="ko-KR" sz="1400" dirty="0"/>
              <a:t>A papillary mass of low power view showed numerous arborizing fronds from a common central stalk. (HE, x10)</a:t>
            </a:r>
          </a:p>
          <a:p>
            <a:pPr marL="228600" indent="-228600">
              <a:buAutoNum type="alphaUcPeriod"/>
            </a:pPr>
            <a:r>
              <a:rPr lang="en-US" altLang="ko-KR" sz="1400" dirty="0"/>
              <a:t>The papillae is composed of avascular fronds with </a:t>
            </a:r>
            <a:r>
              <a:rPr lang="en-US" altLang="ko-KR" sz="1400" dirty="0" err="1" smtClean="0"/>
              <a:t>hyalinized</a:t>
            </a:r>
            <a:r>
              <a:rPr lang="en-US" altLang="ko-KR" sz="1400" dirty="0" smtClean="0"/>
              <a:t> </a:t>
            </a:r>
            <a:r>
              <a:rPr lang="en-US" altLang="ko-KR" sz="1400" dirty="0"/>
              <a:t>stroma and partly denuded lining cells. (HE, x40)</a:t>
            </a:r>
          </a:p>
          <a:p>
            <a:pPr marL="228600" indent="-228600">
              <a:buAutoNum type="alphaUcPeriod"/>
            </a:pPr>
            <a:r>
              <a:rPr lang="en-US" altLang="ko-KR" sz="1400" dirty="0"/>
              <a:t>The fronds are coated by a single layer of endothelium (blue arrows). (HE, x100)</a:t>
            </a:r>
            <a:endParaRPr lang="ko-KR" altLang="en-US" sz="1400" dirty="0"/>
          </a:p>
          <a:p>
            <a:endParaRPr lang="ko-KR" altLang="en-US" sz="1400" dirty="0"/>
          </a:p>
        </p:txBody>
      </p:sp>
      <p:grpSp>
        <p:nvGrpSpPr>
          <p:cNvPr id="22" name="그룹 21"/>
          <p:cNvGrpSpPr/>
          <p:nvPr/>
        </p:nvGrpSpPr>
        <p:grpSpPr>
          <a:xfrm>
            <a:off x="0" y="4249024"/>
            <a:ext cx="4295274" cy="2557513"/>
            <a:chOff x="0" y="4249024"/>
            <a:chExt cx="5327323" cy="2621035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68" t="51079" r="1169" b="2808"/>
            <a:stretch/>
          </p:blipFill>
          <p:spPr>
            <a:xfrm>
              <a:off x="0" y="4249024"/>
              <a:ext cx="5327323" cy="2608976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790114" y="6500727"/>
              <a:ext cx="5372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C</a:t>
              </a:r>
              <a:endParaRPr lang="ko-KR" altLang="en-US" dirty="0"/>
            </a:p>
          </p:txBody>
        </p:sp>
        <p:sp>
          <p:nvSpPr>
            <p:cNvPr id="25" name="위쪽 화살표 24"/>
            <p:cNvSpPr/>
            <p:nvPr/>
          </p:nvSpPr>
          <p:spPr>
            <a:xfrm>
              <a:off x="2663662" y="6134469"/>
              <a:ext cx="97294" cy="133165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위쪽 화살표 25"/>
            <p:cNvSpPr/>
            <p:nvPr/>
          </p:nvSpPr>
          <p:spPr>
            <a:xfrm>
              <a:off x="1704512" y="6436311"/>
              <a:ext cx="106533" cy="168675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13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43527" y="2445837"/>
            <a:ext cx="9144000" cy="1428332"/>
          </a:xfrm>
        </p:spPr>
        <p:txBody>
          <a:bodyPr/>
          <a:lstStyle/>
          <a:p>
            <a:r>
              <a:rPr lang="en-US" altLang="ko-KR" dirty="0" smtClean="0"/>
              <a:t>Case 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474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0"/>
            <a:ext cx="5058820" cy="3441700"/>
            <a:chOff x="0" y="0"/>
            <a:chExt cx="5058820" cy="344170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81" r="314"/>
            <a:stretch/>
          </p:blipFill>
          <p:spPr>
            <a:xfrm>
              <a:off x="0" y="0"/>
              <a:ext cx="5058820" cy="3441700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0" y="300788"/>
              <a:ext cx="6167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8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A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0" y="3462499"/>
            <a:ext cx="5058820" cy="3395501"/>
            <a:chOff x="0" y="3462499"/>
            <a:chExt cx="5058820" cy="3395501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11708" r="-105"/>
            <a:stretch/>
          </p:blipFill>
          <p:spPr>
            <a:xfrm>
              <a:off x="0" y="3462499"/>
              <a:ext cx="5058820" cy="3395501"/>
            </a:xfrm>
            <a:prstGeom prst="rect">
              <a:avLst/>
            </a:prstGeom>
          </p:spPr>
        </p:pic>
        <p:sp>
          <p:nvSpPr>
            <p:cNvPr id="6" name="직사각형 5"/>
            <p:cNvSpPr/>
            <p:nvPr/>
          </p:nvSpPr>
          <p:spPr>
            <a:xfrm>
              <a:off x="0" y="3965716"/>
              <a:ext cx="6167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ko-KR" sz="2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B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528044" y="0"/>
            <a:ext cx="5330456" cy="4178300"/>
            <a:chOff x="5528044" y="0"/>
            <a:chExt cx="5330456" cy="4178300"/>
          </a:xfrm>
        </p:grpSpPr>
        <p:grpSp>
          <p:nvGrpSpPr>
            <p:cNvPr id="10" name="그룹 9"/>
            <p:cNvGrpSpPr/>
            <p:nvPr/>
          </p:nvGrpSpPr>
          <p:grpSpPr>
            <a:xfrm>
              <a:off x="5528044" y="0"/>
              <a:ext cx="5330456" cy="4178300"/>
              <a:chOff x="5528044" y="0"/>
              <a:chExt cx="5330456" cy="4178300"/>
            </a:xfrm>
          </p:grpSpPr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448" b="4166"/>
              <a:stretch/>
            </p:blipFill>
            <p:spPr>
              <a:xfrm>
                <a:off x="5528044" y="0"/>
                <a:ext cx="5330456" cy="4178300"/>
              </a:xfrm>
              <a:prstGeom prst="rect">
                <a:avLst/>
              </a:prstGeom>
            </p:spPr>
          </p:pic>
          <p:sp>
            <p:nvSpPr>
              <p:cNvPr id="7" name="직사각형 6"/>
              <p:cNvSpPr/>
              <p:nvPr/>
            </p:nvSpPr>
            <p:spPr>
              <a:xfrm>
                <a:off x="5528044" y="300788"/>
                <a:ext cx="616727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altLang="ko-KR" sz="2800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</a:rPr>
                  <a:t>C</a:t>
                </a:r>
                <a:endParaRPr lang="en-US" altLang="ko-KR" sz="2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1" name="왼쪽 화살표 10"/>
            <p:cNvSpPr/>
            <p:nvPr/>
          </p:nvSpPr>
          <p:spPr>
            <a:xfrm>
              <a:off x="8613913" y="172886"/>
              <a:ext cx="384313" cy="255803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269832" y="5065295"/>
            <a:ext cx="68161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Figure Legends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Preoperative echocardiography shows a round mass in the right ventricle (A and B). Computed tomography shows mass lesion in the right ventricle (yellow arrow) (C).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076057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120999" y="4664765"/>
            <a:ext cx="69649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Figure Legends</a:t>
            </a:r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The mass is morphologically round and attached on the right ventricular wall (</a:t>
            </a:r>
            <a:r>
              <a:rPr lang="en-US" altLang="ko-KR" sz="1600" dirty="0"/>
              <a:t>A</a:t>
            </a:r>
            <a:r>
              <a:rPr lang="en-US" altLang="ko-KR" sz="1600" dirty="0" smtClean="0"/>
              <a:t>). </a:t>
            </a:r>
            <a:r>
              <a:rPr lang="en-US" altLang="ko-KR" sz="1600" dirty="0"/>
              <a:t>Immersion in water after resection results in a typical sea anemone </a:t>
            </a:r>
            <a:r>
              <a:rPr lang="en-US" altLang="ko-KR" sz="1600" dirty="0" smtClean="0"/>
              <a:t>appearance (B). </a:t>
            </a:r>
            <a:r>
              <a:rPr lang="en-US" altLang="ko-KR" sz="1600" dirty="0"/>
              <a:t>A whitish papillary mass is measured as 1.5cm in greatest </a:t>
            </a:r>
            <a:r>
              <a:rPr lang="en-US" altLang="ko-KR" sz="1600" dirty="0" smtClean="0"/>
              <a:t>dimension and</a:t>
            </a:r>
            <a:r>
              <a:rPr lang="en-US" altLang="ko-KR" sz="1600" dirty="0"/>
              <a:t> </a:t>
            </a:r>
            <a:r>
              <a:rPr lang="en-US" altLang="ko-KR" sz="1600" dirty="0" smtClean="0"/>
              <a:t>one </a:t>
            </a:r>
            <a:r>
              <a:rPr lang="en-US" altLang="ko-KR" sz="1600" dirty="0"/>
              <a:t>tip showed a piece of brownish muscular tissue, which might be attached </a:t>
            </a:r>
            <a:r>
              <a:rPr lang="en-US" altLang="ko-KR" sz="1600" dirty="0" smtClean="0"/>
              <a:t>to myocardial wall (C). </a:t>
            </a:r>
            <a:endParaRPr lang="en-US" altLang="ko-KR" sz="1600" dirty="0"/>
          </a:p>
          <a:p>
            <a:endParaRPr lang="en-US" altLang="ko-KR" sz="1600" dirty="0"/>
          </a:p>
        </p:txBody>
      </p:sp>
      <p:grpSp>
        <p:nvGrpSpPr>
          <p:cNvPr id="12" name="그룹 11"/>
          <p:cNvGrpSpPr/>
          <p:nvPr/>
        </p:nvGrpSpPr>
        <p:grpSpPr>
          <a:xfrm>
            <a:off x="4896853" y="92767"/>
            <a:ext cx="5101390" cy="3826042"/>
            <a:chOff x="4668253" y="0"/>
            <a:chExt cx="5101390" cy="3826042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8253" y="0"/>
              <a:ext cx="5101390" cy="3826042"/>
            </a:xfrm>
            <a:prstGeom prst="rect">
              <a:avLst/>
            </a:prstGeom>
          </p:spPr>
        </p:pic>
        <p:sp>
          <p:nvSpPr>
            <p:cNvPr id="14" name="직사각형 13"/>
            <p:cNvSpPr/>
            <p:nvPr/>
          </p:nvSpPr>
          <p:spPr>
            <a:xfrm>
              <a:off x="4818241" y="200072"/>
              <a:ext cx="413896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28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106018" y="92767"/>
            <a:ext cx="4571999" cy="3448876"/>
            <a:chOff x="106018" y="92767"/>
            <a:chExt cx="4571999" cy="34488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18" y="92767"/>
              <a:ext cx="4571999" cy="3448876"/>
            </a:xfrm>
            <a:prstGeom prst="rect">
              <a:avLst/>
            </a:prstGeom>
          </p:spPr>
        </p:pic>
        <p:sp>
          <p:nvSpPr>
            <p:cNvPr id="15" name="직사각형 14"/>
            <p:cNvSpPr/>
            <p:nvPr/>
          </p:nvSpPr>
          <p:spPr>
            <a:xfrm>
              <a:off x="140377" y="816059"/>
              <a:ext cx="437940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28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A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6017" y="3684104"/>
            <a:ext cx="4571999" cy="3173896"/>
            <a:chOff x="106017" y="3684104"/>
            <a:chExt cx="4571999" cy="3173896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17" y="3684104"/>
              <a:ext cx="4571999" cy="3173896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118039" y="6334780"/>
              <a:ext cx="413896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2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B</a:t>
              </a:r>
              <a:endParaRPr lang="en-US" altLang="ko-KR" sz="2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8569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220</Words>
  <Application>Microsoft Office PowerPoint</Application>
  <PresentationFormat>와이드스크린</PresentationFormat>
  <Paragraphs>35</Paragraphs>
  <Slides>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Case 1</vt:lpstr>
      <vt:lpstr>PowerPoint 프레젠테이션</vt:lpstr>
      <vt:lpstr>PowerPoint 프레젠테이션</vt:lpstr>
      <vt:lpstr>PowerPoint 프레젠테이션</vt:lpstr>
      <vt:lpstr>Case 2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lab</dc:creator>
  <cp:lastModifiedBy>opd</cp:lastModifiedBy>
  <cp:revision>14</cp:revision>
  <dcterms:created xsi:type="dcterms:W3CDTF">2019-07-07T07:02:55Z</dcterms:created>
  <dcterms:modified xsi:type="dcterms:W3CDTF">2019-08-22T08:32:09Z</dcterms:modified>
</cp:coreProperties>
</file>