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10" d="100"/>
          <a:sy n="110" d="100"/>
        </p:scale>
        <p:origin x="164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normAutofit/>
          </a:bodyPr>
          <a:lstStyle>
            <a:lvl1pPr>
              <a:defRPr sz="4000" b="1">
                <a:effectLst>
                  <a:outerShdw blurRad="38100" dist="38100" dir="2700000" algn="tl">
                    <a:srgbClr val="000000">
                      <a:alpha val="43137"/>
                    </a:srgbClr>
                  </a:outerShdw>
                </a:effectLst>
              </a:defRPr>
            </a:lvl1pP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smtClean="0"/>
              <a:t>마스터 부제목 스타일 편집</a:t>
            </a:r>
            <a:endParaRPr lang="ko-KR" altLang="en-US" dirty="0"/>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2019-08-23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pic>
        <p:nvPicPr>
          <p:cNvPr id="1026" name="Picture 2"/>
          <p:cNvPicPr>
            <a:picLocks noChangeAspect="1" noChangeArrowheads="1"/>
          </p:cNvPicPr>
          <p:nvPr userDrawn="1"/>
        </p:nvPicPr>
        <p:blipFill>
          <a:blip r:embed="rId2" cstate="print"/>
          <a:stretch>
            <a:fillRect/>
          </a:stretch>
        </p:blipFill>
        <p:spPr bwMode="auto">
          <a:xfrm>
            <a:off x="5180164" y="0"/>
            <a:ext cx="3963836" cy="928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0754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16317"/>
            <a:ext cx="4114800" cy="908428"/>
          </a:xfrm>
        </p:spPr>
        <p:txBody>
          <a:bodyPr>
            <a:noAutofit/>
          </a:bodyPr>
          <a:lstStyle>
            <a:lvl1pPr algn="l">
              <a:defRPr sz="3600" b="1">
                <a:effectLst>
                  <a:outerShdw blurRad="38100" dist="38100" dir="2700000" algn="tl">
                    <a:srgbClr val="000000">
                      <a:alpha val="43137"/>
                    </a:srgbClr>
                  </a:outerShdw>
                </a:effectLst>
              </a:defRPr>
            </a:lvl1pPr>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268760"/>
            <a:ext cx="8229600" cy="4968552"/>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2019-08-23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pic>
        <p:nvPicPr>
          <p:cNvPr id="8" name="Picture 2"/>
          <p:cNvPicPr>
            <a:picLocks noChangeAspect="1" noChangeArrowheads="1"/>
          </p:cNvPicPr>
          <p:nvPr userDrawn="1"/>
        </p:nvPicPr>
        <p:blipFill>
          <a:blip r:embed="rId2" cstate="print"/>
          <a:stretch>
            <a:fillRect/>
          </a:stretch>
        </p:blipFill>
        <p:spPr bwMode="auto">
          <a:xfrm>
            <a:off x="5180164" y="0"/>
            <a:ext cx="3963836" cy="928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6881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2019-08-23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453069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F850D900-04B7-4FEA-91BF-97BCF1F25B41}" type="datetimeFigureOut">
              <a:rPr lang="ko-KR" altLang="en-US" smtClean="0"/>
              <a:pPr/>
              <a:t>2019-08-23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86657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F850D900-04B7-4FEA-91BF-97BCF1F25B41}" type="datetimeFigureOut">
              <a:rPr lang="ko-KR" altLang="en-US" smtClean="0"/>
              <a:pPr/>
              <a:t>2019-08-23</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2070794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F850D900-04B7-4FEA-91BF-97BCF1F25B41}" type="datetimeFigureOut">
              <a:rPr lang="ko-KR" altLang="en-US" smtClean="0"/>
              <a:pPr/>
              <a:t>2019-08-23</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203720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850D900-04B7-4FEA-91BF-97BCF1F25B41}" type="datetimeFigureOut">
              <a:rPr lang="ko-KR" altLang="en-US" smtClean="0"/>
              <a:pPr/>
              <a:t>2019-08-23</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4143995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850D900-04B7-4FEA-91BF-97BCF1F25B41}" type="datetimeFigureOut">
              <a:rPr lang="ko-KR" altLang="en-US" smtClean="0"/>
              <a:pPr/>
              <a:t>2019-08-23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567954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850D900-04B7-4FEA-91BF-97BCF1F25B41}" type="datetimeFigureOut">
              <a:rPr lang="ko-KR" altLang="en-US" smtClean="0"/>
              <a:pPr/>
              <a:t>2019-08-23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1502169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2019-08-23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252680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2019-08-23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037730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50D900-04B7-4FEA-91BF-97BCF1F25B41}" type="datetimeFigureOut">
              <a:rPr lang="ko-KR" altLang="en-US" smtClean="0"/>
              <a:pPr/>
              <a:t>2019-08-23</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19420626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부제목 2"/>
          <p:cNvSpPr>
            <a:spLocks noGrp="1"/>
          </p:cNvSpPr>
          <p:nvPr>
            <p:ph type="subTitle" idx="1"/>
          </p:nvPr>
        </p:nvSpPr>
        <p:spPr>
          <a:xfrm>
            <a:off x="971600" y="4149080"/>
            <a:ext cx="7200800" cy="1872208"/>
          </a:xfrm>
        </p:spPr>
        <p:txBody>
          <a:bodyPr>
            <a:normAutofit/>
          </a:bodyPr>
          <a:lstStyle/>
          <a:p>
            <a:pPr>
              <a:lnSpc>
                <a:spcPct val="150000"/>
              </a:lnSpc>
            </a:pPr>
            <a:endParaRPr lang="ko-KR" altLang="en-US" sz="2800" dirty="0">
              <a:solidFill>
                <a:schemeClr val="accent2"/>
              </a:solidFill>
            </a:endParaRPr>
          </a:p>
        </p:txBody>
      </p:sp>
      <p:sp>
        <p:nvSpPr>
          <p:cNvPr id="4" name="제목 3"/>
          <p:cNvSpPr>
            <a:spLocks noGrp="1"/>
          </p:cNvSpPr>
          <p:nvPr>
            <p:ph type="ctrTitle"/>
          </p:nvPr>
        </p:nvSpPr>
        <p:spPr>
          <a:xfrm>
            <a:off x="685800" y="1916832"/>
            <a:ext cx="7772400" cy="1470025"/>
          </a:xfrm>
        </p:spPr>
        <p:txBody>
          <a:bodyPr>
            <a:normAutofit fontScale="90000"/>
          </a:bodyPr>
          <a:lstStyle/>
          <a:p>
            <a:r>
              <a:rPr lang="en-US" altLang="ko-KR" dirty="0">
                <a:effectLst/>
              </a:rPr>
              <a:t>Long-Term Outcomes of Arterial Switch Operation for Taussig-Bing Anomaly: Consideration About Lecompte Procedure According to Relationship of Great Arteries</a:t>
            </a:r>
            <a:endParaRPr lang="ko-KR" altLang="ko-KR" dirty="0">
              <a:effectLst/>
            </a:endParaRPr>
          </a:p>
        </p:txBody>
      </p:sp>
    </p:spTree>
    <p:extLst>
      <p:ext uri="{BB962C8B-B14F-4D97-AF65-F5344CB8AC3E}">
        <p14:creationId xmlns:p14="http://schemas.microsoft.com/office/powerpoint/2010/main" val="4084924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Purpose</a:t>
            </a:r>
            <a:endParaRPr lang="ko-KR" altLang="en-US" dirty="0"/>
          </a:p>
        </p:txBody>
      </p:sp>
      <p:sp>
        <p:nvSpPr>
          <p:cNvPr id="3" name="내용 개체 틀 2"/>
          <p:cNvSpPr>
            <a:spLocks noGrp="1"/>
          </p:cNvSpPr>
          <p:nvPr>
            <p:ph idx="1"/>
          </p:nvPr>
        </p:nvSpPr>
        <p:spPr>
          <a:xfrm>
            <a:off x="251520" y="1268760"/>
            <a:ext cx="8640960" cy="5040560"/>
          </a:xfrm>
        </p:spPr>
        <p:txBody>
          <a:bodyPr>
            <a:normAutofit/>
          </a:bodyPr>
          <a:lstStyle/>
          <a:p>
            <a:r>
              <a:rPr lang="en-US" altLang="ko-KR" sz="2000" dirty="0"/>
              <a:t>The Taussig-Bing anomaly (TBA) is still challenging to treat because of its anatomic complexity, especially in the relationship of the great arteries and coronary artery anatomy. We aimed to investigate the long-term outcomes of arterial switch operation and Lecompte procedure for Taussig-Bing </a:t>
            </a:r>
            <a:r>
              <a:rPr lang="en-US" altLang="ko-KR" sz="2000" dirty="0" smtClean="0"/>
              <a:t>anomaly.</a:t>
            </a:r>
            <a:endParaRPr lang="ko-KR" altLang="ko-KR" sz="2000" dirty="0"/>
          </a:p>
        </p:txBody>
      </p:sp>
    </p:spTree>
    <p:extLst>
      <p:ext uri="{BB962C8B-B14F-4D97-AF65-F5344CB8AC3E}">
        <p14:creationId xmlns:p14="http://schemas.microsoft.com/office/powerpoint/2010/main" val="3357015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Methods</a:t>
            </a:r>
            <a:endParaRPr lang="ko-KR" altLang="en-US" dirty="0"/>
          </a:p>
        </p:txBody>
      </p:sp>
      <p:sp>
        <p:nvSpPr>
          <p:cNvPr id="3" name="내용 개체 틀 2"/>
          <p:cNvSpPr>
            <a:spLocks noGrp="1"/>
          </p:cNvSpPr>
          <p:nvPr>
            <p:ph idx="1"/>
          </p:nvPr>
        </p:nvSpPr>
        <p:spPr>
          <a:xfrm>
            <a:off x="251520" y="1268760"/>
            <a:ext cx="8640960" cy="5040560"/>
          </a:xfrm>
        </p:spPr>
        <p:txBody>
          <a:bodyPr>
            <a:normAutofit/>
          </a:bodyPr>
          <a:lstStyle/>
          <a:p>
            <a:r>
              <a:rPr lang="en-US" altLang="ko-KR" sz="2000" dirty="0"/>
              <a:t>A retrospective review was performed for all TBA patients who underwent biventricular repair from January 2000 to April 2019. </a:t>
            </a:r>
            <a:endParaRPr lang="en-US" altLang="ko-KR" sz="2000" dirty="0" smtClean="0"/>
          </a:p>
          <a:p>
            <a:r>
              <a:rPr lang="en-US" altLang="ko-KR" sz="2000" dirty="0" smtClean="0"/>
              <a:t>Total </a:t>
            </a:r>
            <a:r>
              <a:rPr lang="en-US" altLang="ko-KR" sz="2000" dirty="0"/>
              <a:t>30 patients (median: 0.57 months, range: 0.40-1.13 months) underwent biventricular repair for Taussig-Bing anomaly. </a:t>
            </a:r>
            <a:endParaRPr lang="en-US" altLang="ko-KR" sz="2000" dirty="0" smtClean="0"/>
          </a:p>
          <a:p>
            <a:r>
              <a:rPr lang="en-US" altLang="ko-KR" sz="2000" dirty="0" smtClean="0"/>
              <a:t>All </a:t>
            </a:r>
            <a:r>
              <a:rPr lang="en-US" altLang="ko-KR" sz="2000" dirty="0"/>
              <a:t>patients underwent arterial switch operation (ASO) except one patient who underwent Kawashima operation (intraventricular rerouting) and two patients who died after the first stage pulmonary artery banding procedure for biventricular repair. </a:t>
            </a:r>
            <a:endParaRPr lang="en-US" altLang="ko-KR" sz="2000" dirty="0" smtClean="0"/>
          </a:p>
          <a:p>
            <a:r>
              <a:rPr lang="en-US" altLang="ko-KR" sz="2000" dirty="0" smtClean="0"/>
              <a:t>Lecompte </a:t>
            </a:r>
            <a:r>
              <a:rPr lang="en-US" altLang="ko-KR" sz="2000" dirty="0"/>
              <a:t>procedure was performed a total 24 of 27 patients who underwent arterial switch operation.</a:t>
            </a:r>
            <a:endParaRPr lang="ko-KR" altLang="ko-KR" sz="2000" dirty="0"/>
          </a:p>
          <a:p>
            <a:endParaRPr lang="ko-KR" altLang="en-US" sz="2000" dirty="0"/>
          </a:p>
        </p:txBody>
      </p:sp>
    </p:spTree>
    <p:extLst>
      <p:ext uri="{BB962C8B-B14F-4D97-AF65-F5344CB8AC3E}">
        <p14:creationId xmlns:p14="http://schemas.microsoft.com/office/powerpoint/2010/main" val="4137352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Results</a:t>
            </a:r>
            <a:endParaRPr lang="ko-KR" altLang="en-US" dirty="0"/>
          </a:p>
        </p:txBody>
      </p:sp>
      <p:sp>
        <p:nvSpPr>
          <p:cNvPr id="3" name="내용 개체 틀 2"/>
          <p:cNvSpPr>
            <a:spLocks noGrp="1"/>
          </p:cNvSpPr>
          <p:nvPr>
            <p:ph idx="1"/>
          </p:nvPr>
        </p:nvSpPr>
        <p:spPr>
          <a:xfrm>
            <a:off x="251520" y="1268760"/>
            <a:ext cx="8640960" cy="5040560"/>
          </a:xfrm>
        </p:spPr>
        <p:txBody>
          <a:bodyPr>
            <a:noAutofit/>
          </a:bodyPr>
          <a:lstStyle/>
          <a:p>
            <a:r>
              <a:rPr lang="en-US" altLang="ko-KR" sz="2000" dirty="0"/>
              <a:t>Twenty-seven patients underwent ASO. And concomitant repair of artic arch obstruction was performed in 6 patients (20%). Complex coronary anatomy was in 6 patients (20%). </a:t>
            </a:r>
            <a:endParaRPr lang="en-US" altLang="ko-KR" sz="2000" dirty="0" smtClean="0"/>
          </a:p>
          <a:p>
            <a:r>
              <a:rPr lang="en-US" altLang="ko-KR" sz="2000" dirty="0" smtClean="0"/>
              <a:t>Six </a:t>
            </a:r>
            <a:r>
              <a:rPr lang="en-US" altLang="ko-KR" sz="2000" dirty="0"/>
              <a:t>patients had pulmonary artery banding for staged repair (20%). </a:t>
            </a:r>
            <a:endParaRPr lang="en-US" altLang="ko-KR" sz="2000" dirty="0" smtClean="0"/>
          </a:p>
          <a:p>
            <a:r>
              <a:rPr lang="en-US" altLang="ko-KR" sz="2000" dirty="0" smtClean="0"/>
              <a:t>Median </a:t>
            </a:r>
            <a:r>
              <a:rPr lang="en-US" altLang="ko-KR" sz="2000" dirty="0"/>
              <a:t>follow-up duration was 99.9 months (IR: 19.4-164.7 months). </a:t>
            </a:r>
            <a:endParaRPr lang="en-US" altLang="ko-KR" sz="2000" dirty="0" smtClean="0"/>
          </a:p>
          <a:p>
            <a:r>
              <a:rPr lang="en-US" altLang="ko-KR" sz="2000" dirty="0" smtClean="0"/>
              <a:t>Hospital </a:t>
            </a:r>
            <a:r>
              <a:rPr lang="en-US" altLang="ko-KR" sz="2000" dirty="0"/>
              <a:t>mortality was 13.3% (n = 4). </a:t>
            </a:r>
            <a:r>
              <a:rPr lang="en-US" altLang="ko-KR" sz="2000" dirty="0" smtClean="0"/>
              <a:t>Survival </a:t>
            </a:r>
            <a:r>
              <a:rPr lang="en-US" altLang="ko-KR" sz="2000" dirty="0"/>
              <a:t>rate at 1 year was 86.3% and the 10-year survival rate was 76.8%. </a:t>
            </a:r>
            <a:endParaRPr lang="en-US" altLang="ko-KR" sz="2000" dirty="0" smtClean="0"/>
          </a:p>
          <a:p>
            <a:r>
              <a:rPr lang="en-US" altLang="ko-KR" sz="2000" dirty="0" smtClean="0"/>
              <a:t>Mortality </a:t>
            </a:r>
            <a:r>
              <a:rPr lang="en-US" altLang="ko-KR" sz="2000" dirty="0"/>
              <a:t>was confined to the first operative year (4 of 6 patients). </a:t>
            </a:r>
            <a:endParaRPr lang="en-US" altLang="ko-KR" sz="2000" dirty="0" smtClean="0"/>
          </a:p>
        </p:txBody>
      </p:sp>
    </p:spTree>
    <p:extLst>
      <p:ext uri="{BB962C8B-B14F-4D97-AF65-F5344CB8AC3E}">
        <p14:creationId xmlns:p14="http://schemas.microsoft.com/office/powerpoint/2010/main" val="4152860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Results</a:t>
            </a:r>
            <a:endParaRPr lang="ko-KR" altLang="en-US" dirty="0"/>
          </a:p>
        </p:txBody>
      </p:sp>
      <p:sp>
        <p:nvSpPr>
          <p:cNvPr id="3" name="내용 개체 틀 2"/>
          <p:cNvSpPr>
            <a:spLocks noGrp="1"/>
          </p:cNvSpPr>
          <p:nvPr>
            <p:ph idx="1"/>
          </p:nvPr>
        </p:nvSpPr>
        <p:spPr/>
        <p:txBody>
          <a:bodyPr>
            <a:normAutofit/>
          </a:bodyPr>
          <a:lstStyle/>
          <a:p>
            <a:r>
              <a:rPr lang="en-US" altLang="ko-KR" sz="2000" dirty="0"/>
              <a:t>24 patients underwent Lecompte procedure during ASO. </a:t>
            </a:r>
          </a:p>
          <a:p>
            <a:r>
              <a:rPr lang="en-US" altLang="ko-KR" sz="2000" dirty="0"/>
              <a:t>10 of 30 patients had a side by side relationship of great arteries. </a:t>
            </a:r>
          </a:p>
          <a:p>
            <a:r>
              <a:rPr lang="en-US" altLang="ko-KR" sz="2000" dirty="0"/>
              <a:t>There was no difference survival rate between groups who underwent Lecompte procedure or not. </a:t>
            </a:r>
          </a:p>
          <a:p>
            <a:r>
              <a:rPr lang="en-US" altLang="ko-KR" sz="2000" dirty="0"/>
              <a:t>But aortic root dilatation, ascending aorta deformity and left pulmonary artery stretching are significantly more in side by side relationship of great arteries group than aorta anterior and rightward group when we did Lecompte procedure (</a:t>
            </a:r>
            <a:r>
              <a:rPr lang="en-US" altLang="ko-KR" sz="2000" i="1" dirty="0"/>
              <a:t>p</a:t>
            </a:r>
            <a:r>
              <a:rPr lang="en-US" altLang="ko-KR" sz="2000" dirty="0"/>
              <a:t>=0.004, </a:t>
            </a:r>
            <a:r>
              <a:rPr lang="en-US" altLang="ko-KR" sz="2000" i="1" dirty="0"/>
              <a:t>p</a:t>
            </a:r>
            <a:r>
              <a:rPr lang="en-US" altLang="ko-KR" sz="2000" dirty="0"/>
              <a:t>=0.011, </a:t>
            </a:r>
            <a:r>
              <a:rPr lang="en-US" altLang="ko-KR" sz="2000" i="1" dirty="0"/>
              <a:t>p</a:t>
            </a:r>
            <a:r>
              <a:rPr lang="en-US" altLang="ko-KR" sz="2000" dirty="0"/>
              <a:t>=0.05).</a:t>
            </a:r>
            <a:endParaRPr lang="ko-KR" altLang="ko-KR" sz="2000" dirty="0"/>
          </a:p>
          <a:p>
            <a:endParaRPr lang="ko-KR" altLang="en-US" sz="2000" dirty="0"/>
          </a:p>
          <a:p>
            <a:endParaRPr lang="ko-KR" altLang="en-US" sz="2000" dirty="0"/>
          </a:p>
        </p:txBody>
      </p:sp>
    </p:spTree>
    <p:extLst>
      <p:ext uri="{BB962C8B-B14F-4D97-AF65-F5344CB8AC3E}">
        <p14:creationId xmlns:p14="http://schemas.microsoft.com/office/powerpoint/2010/main" val="3604207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Conclusion</a:t>
            </a:r>
            <a:endParaRPr lang="ko-KR" altLang="en-US" dirty="0"/>
          </a:p>
        </p:txBody>
      </p:sp>
      <p:sp>
        <p:nvSpPr>
          <p:cNvPr id="3" name="내용 개체 틀 2"/>
          <p:cNvSpPr>
            <a:spLocks noGrp="1"/>
          </p:cNvSpPr>
          <p:nvPr>
            <p:ph idx="1"/>
          </p:nvPr>
        </p:nvSpPr>
        <p:spPr>
          <a:xfrm>
            <a:off x="251520" y="1268760"/>
            <a:ext cx="8640960" cy="5040560"/>
          </a:xfrm>
        </p:spPr>
        <p:txBody>
          <a:bodyPr>
            <a:normAutofit/>
          </a:bodyPr>
          <a:lstStyle/>
          <a:p>
            <a:r>
              <a:rPr lang="en-US" altLang="ko-KR" sz="2000" dirty="0"/>
              <a:t>Correction of TBA with ASO has favorable outcomes. But Lecompte procedure-related great arteries deformity was significantly higher in side by side relationship of great arteries group. ASO without Lecompte procedure is also a considerable option when we repair TBA anomaly with side by side relationship of great arteries.</a:t>
            </a:r>
            <a:endParaRPr lang="ko-KR" altLang="ko-KR" sz="2000" dirty="0"/>
          </a:p>
          <a:p>
            <a:endParaRPr lang="ko-KR" altLang="en-US" sz="2000" dirty="0"/>
          </a:p>
        </p:txBody>
      </p:sp>
    </p:spTree>
    <p:extLst>
      <p:ext uri="{BB962C8B-B14F-4D97-AF65-F5344CB8AC3E}">
        <p14:creationId xmlns:p14="http://schemas.microsoft.com/office/powerpoint/2010/main" val="1862996328"/>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392</Words>
  <Application>Microsoft Office PowerPoint</Application>
  <PresentationFormat>화면 슬라이드 쇼(4:3)</PresentationFormat>
  <Paragraphs>21</Paragraphs>
  <Slides>6</Slides>
  <Notes>0</Notes>
  <HiddenSlides>0</HiddenSlides>
  <MMClips>0</MMClips>
  <ScaleCrop>false</ScaleCrop>
  <HeadingPairs>
    <vt:vector size="6" baseType="variant">
      <vt:variant>
        <vt:lpstr>사용한 글꼴</vt:lpstr>
      </vt:variant>
      <vt:variant>
        <vt:i4>2</vt:i4>
      </vt:variant>
      <vt:variant>
        <vt:lpstr>테마</vt:lpstr>
      </vt:variant>
      <vt:variant>
        <vt:i4>1</vt:i4>
      </vt:variant>
      <vt:variant>
        <vt:lpstr>슬라이드 제목</vt:lpstr>
      </vt:variant>
      <vt:variant>
        <vt:i4>6</vt:i4>
      </vt:variant>
    </vt:vector>
  </HeadingPairs>
  <TitlesOfParts>
    <vt:vector size="9" baseType="lpstr">
      <vt:lpstr>맑은 고딕</vt:lpstr>
      <vt:lpstr>Arial</vt:lpstr>
      <vt:lpstr>Office 테마</vt:lpstr>
      <vt:lpstr>Long-Term Outcomes of Arterial Switch Operation for Taussig-Bing Anomaly: Consideration About Lecompte Procedure According to Relationship of Great Arteries</vt:lpstr>
      <vt:lpstr>Purpose</vt:lpstr>
      <vt:lpstr>Methods</vt:lpstr>
      <vt:lpstr>Results</vt:lpstr>
      <vt:lpstr>Results</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DM300T3A</dc:creator>
  <cp:lastModifiedBy>Windows 사용자</cp:lastModifiedBy>
  <cp:revision>9</cp:revision>
  <dcterms:created xsi:type="dcterms:W3CDTF">2017-07-25T23:31:23Z</dcterms:created>
  <dcterms:modified xsi:type="dcterms:W3CDTF">2019-08-23T10:20:13Z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SCPROP">
    <vt:lpwstr>NSCCustomProperty</vt:lpwstr>
  </property>
  <property fmtid="{D5CDD505-2E9C-101B-9397-08002B2CF9AE}" pid="3" name="NSCPROP_SA">
    <vt:lpwstr>D:\바탕화면\원외 위원회 활동\학술위원회 - 흉부외과\대한흉부심장혈관외과학회 제49차 추계학술대회 - 소아분야 초록 template.pptx</vt:lpwstr>
  </property>
  <property fmtid="{5C58129F-E5B8-477A-9B38-B3E54BFA04C8}" pid="2">
    <vt:lpwstr>7D41F6C2F44D1686104EF38456D28A9573F8E6546FAE108A29D75B7E2D2759E4</vt:lpwstr>
  </property>
</Properties>
</file>