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4" d="100"/>
          <a:sy n="114" d="100"/>
        </p:scale>
        <p:origin x="152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C2BCD-0A20-49D6-ACFA-497B0F7DAC7A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FE3D4-B49C-46C8-9FB1-81519D8574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414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FE3D4-B49C-46C8-9FB1-81519D8574D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6537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FE3D4-B49C-46C8-9FB1-81519D8574D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8984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Autofit/>
          </a:bodyPr>
          <a:lstStyle/>
          <a:p>
            <a:r>
              <a:rPr lang="en-US" altLang="ko-KR" sz="2800" dirty="0" smtClean="0"/>
              <a:t>Surgical Outcome of Peel Operation for </a:t>
            </a:r>
            <a:r>
              <a:rPr lang="en-US" altLang="ko-KR" sz="2800" smtClean="0"/>
              <a:t>Right Ventricular </a:t>
            </a:r>
            <a:r>
              <a:rPr lang="en-US" altLang="ko-KR" sz="2800" dirty="0" smtClean="0"/>
              <a:t>Outflow Tract Reconstruction </a:t>
            </a:r>
            <a:endParaRPr lang="ko-KR" altLang="en-US" sz="2800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Multiple reoperation is frequently needed in patients with right ventricle-to-pulmonary artery conduit. </a:t>
            </a:r>
          </a:p>
          <a:p>
            <a:endParaRPr lang="en-US" altLang="ko-KR" sz="2000" dirty="0"/>
          </a:p>
          <a:p>
            <a:r>
              <a:rPr lang="en-US" altLang="ko-KR" sz="2000" dirty="0" smtClean="0"/>
              <a:t>Peel operation is one of the options in surgical techniques for conduit reoperation characterized by simple and safe procedure. </a:t>
            </a:r>
            <a:endParaRPr lang="en-US" altLang="ko-KR" sz="1600" dirty="0" smtClean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The purpose of this study is to examine the surgical results of peel operation in patients who underwent right ventricle-to-pulmonary artery conduit replacement. </a:t>
            </a:r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January 1996 – July 2019</a:t>
            </a:r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Inclusion </a:t>
            </a:r>
          </a:p>
          <a:p>
            <a:pPr lvl="1"/>
            <a:r>
              <a:rPr lang="en-US" altLang="ko-KR" sz="2000" dirty="0" smtClean="0"/>
              <a:t>Patients who underwent right ventricular outflow tract reconstruction by Peel operation </a:t>
            </a:r>
          </a:p>
          <a:p>
            <a:pPr lvl="1"/>
            <a:endParaRPr lang="en-US" altLang="ko-KR" sz="2000" dirty="0" smtClean="0"/>
          </a:p>
          <a:p>
            <a:r>
              <a:rPr lang="en-US" altLang="ko-KR" sz="2000" dirty="0" smtClean="0"/>
              <a:t>Outcome</a:t>
            </a:r>
          </a:p>
          <a:p>
            <a:pPr lvl="1"/>
            <a:r>
              <a:rPr lang="en-US" altLang="ko-KR" sz="2000" dirty="0" smtClean="0"/>
              <a:t>Freedom from reoperation </a:t>
            </a:r>
          </a:p>
          <a:p>
            <a:pPr marL="0" indent="0">
              <a:buNone/>
            </a:pPr>
            <a:r>
              <a:rPr lang="en-US" altLang="ko-KR" sz="2000" dirty="0" smtClean="0"/>
              <a:t>	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r>
              <a:rPr lang="en-US" altLang="ko-KR" sz="2000" dirty="0" smtClean="0"/>
              <a:t>Retrospective study</a:t>
            </a:r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38 patients were included</a:t>
            </a:r>
          </a:p>
          <a:p>
            <a:r>
              <a:rPr lang="en-US" altLang="ko-KR" sz="2000" dirty="0" smtClean="0"/>
              <a:t>Median follow-up duration: 118 months (range, 1 month – 23 years)</a:t>
            </a:r>
          </a:p>
          <a:p>
            <a:r>
              <a:rPr lang="en-US" altLang="ko-KR" sz="2000" dirty="0" smtClean="0"/>
              <a:t>Operative data</a:t>
            </a:r>
          </a:p>
          <a:p>
            <a:endParaRPr lang="ko-KR" altLang="en-US" sz="20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582384"/>
              </p:ext>
            </p:extLst>
          </p:nvPr>
        </p:nvGraphicFramePr>
        <p:xfrm>
          <a:off x="1907704" y="2420888"/>
          <a:ext cx="5710872" cy="39928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903624">
                  <a:extLst>
                    <a:ext uri="{9D8B030D-6E8A-4147-A177-3AD203B41FA5}">
                      <a16:colId xmlns:a16="http://schemas.microsoft.com/office/drawing/2014/main" val="556203012"/>
                    </a:ext>
                  </a:extLst>
                </a:gridCol>
                <a:gridCol w="1903624">
                  <a:extLst>
                    <a:ext uri="{9D8B030D-6E8A-4147-A177-3AD203B41FA5}">
                      <a16:colId xmlns:a16="http://schemas.microsoft.com/office/drawing/2014/main" val="668560472"/>
                    </a:ext>
                  </a:extLst>
                </a:gridCol>
                <a:gridCol w="1903624">
                  <a:extLst>
                    <a:ext uri="{9D8B030D-6E8A-4147-A177-3AD203B41FA5}">
                      <a16:colId xmlns:a16="http://schemas.microsoft.com/office/drawing/2014/main" val="2546979445"/>
                    </a:ext>
                  </a:extLst>
                </a:gridCol>
              </a:tblGrid>
              <a:tr h="173967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N = 38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763179"/>
                  </a:ext>
                </a:extLst>
              </a:tr>
              <a:tr h="1739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Age (median)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16 (range, 1 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– 40 years)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055259"/>
                  </a:ext>
                </a:extLst>
              </a:tr>
              <a:tr h="4361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Diagnosis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PA with VSD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TOF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DORV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TGA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VSD PS</a:t>
                      </a:r>
                    </a:p>
                    <a:p>
                      <a:pPr algn="ctr" latinLnBrk="1"/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others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22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6975365"/>
                  </a:ext>
                </a:extLst>
              </a:tr>
              <a:tr h="27882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Surgical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indication 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Regurgitation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Stenosis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Both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19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10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253871"/>
                  </a:ext>
                </a:extLst>
              </a:tr>
              <a:tr h="27882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Number of conduit replacements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&gt;4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28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8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3579138"/>
                  </a:ext>
                </a:extLst>
              </a:tr>
              <a:tr h="1739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Previous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conduit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Pericardial roll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Homograft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Dacron </a:t>
                      </a:r>
                    </a:p>
                    <a:p>
                      <a:pPr algn="ctr" latinLnBrk="1"/>
                      <a:r>
                        <a:rPr lang="en-US" altLang="ko-KR" sz="1100" dirty="0" err="1" smtClean="0">
                          <a:latin typeface="+mn-ea"/>
                          <a:ea typeface="+mn-ea"/>
                        </a:rPr>
                        <a:t>ePTFE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smtClean="0">
                          <a:latin typeface="+mn-ea"/>
                          <a:ea typeface="+mn-ea"/>
                        </a:rPr>
                        <a:t>22</a:t>
                      </a:r>
                    </a:p>
                    <a:p>
                      <a:pPr algn="ctr" latinLnBrk="1"/>
                      <a:r>
                        <a:rPr lang="en-US" altLang="ko-KR" sz="1100" smtClean="0">
                          <a:latin typeface="+mn-ea"/>
                          <a:ea typeface="+mn-ea"/>
                        </a:rPr>
                        <a:t>2</a:t>
                      </a:r>
                    </a:p>
                    <a:p>
                      <a:pPr algn="ctr" latinLnBrk="1"/>
                      <a:r>
                        <a:rPr lang="en-US" altLang="ko-KR" sz="1100" smtClean="0">
                          <a:latin typeface="+mn-ea"/>
                          <a:ea typeface="+mn-ea"/>
                        </a:rPr>
                        <a:t>10</a:t>
                      </a:r>
                    </a:p>
                    <a:p>
                      <a:pPr algn="ctr" latinLnBrk="1"/>
                      <a:r>
                        <a:rPr lang="en-US" altLang="ko-KR" sz="1100" smtClean="0"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3308784"/>
                  </a:ext>
                </a:extLst>
              </a:tr>
              <a:tr h="1739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Valve size (N=25)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23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25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15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4280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/>
              <a:t>No early or late death</a:t>
            </a:r>
          </a:p>
          <a:p>
            <a:r>
              <a:rPr lang="en-US" altLang="ko-KR" sz="2000" dirty="0" smtClean="0"/>
              <a:t>Reoperation </a:t>
            </a:r>
            <a:r>
              <a:rPr lang="en-US" altLang="ko-KR" sz="2000" dirty="0"/>
              <a:t>was required in 6 </a:t>
            </a:r>
            <a:r>
              <a:rPr lang="en-US" altLang="ko-KR" sz="2000" dirty="0" smtClean="0"/>
              <a:t>patients</a:t>
            </a:r>
          </a:p>
          <a:p>
            <a:r>
              <a:rPr lang="en-US" altLang="ko-KR" sz="2000" dirty="0" smtClean="0"/>
              <a:t>Freedom from reoperation </a:t>
            </a:r>
          </a:p>
          <a:p>
            <a:pPr lvl="1"/>
            <a:r>
              <a:rPr lang="en-US" altLang="ko-KR" sz="1600" dirty="0" smtClean="0"/>
              <a:t>At 5, 10, 15 year: 96, 86, 75%</a:t>
            </a:r>
            <a:endParaRPr lang="en-US" altLang="ko-KR" sz="16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7707" y="3212976"/>
            <a:ext cx="5124568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506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Peel operation allows implantation of a generous sized valve in right ventricular outflow tract. </a:t>
            </a:r>
          </a:p>
          <a:p>
            <a:endParaRPr lang="en-US" altLang="ko-KR" sz="2000" dirty="0"/>
          </a:p>
          <a:p>
            <a:r>
              <a:rPr lang="en-US" altLang="ko-KR" sz="2000" dirty="0" smtClean="0"/>
              <a:t>The conduit created with Peel operation demonstrated excellent durability.</a:t>
            </a:r>
          </a:p>
          <a:p>
            <a:endParaRPr lang="en-US" altLang="ko-KR" sz="2000" dirty="0"/>
          </a:p>
          <a:p>
            <a:r>
              <a:rPr lang="en-US" altLang="ko-KR" sz="2000" dirty="0" smtClean="0"/>
              <a:t>Peel operation is a simple surgical technique which may allow implantation of a larger sized-valve than implantation of a  preformed-</a:t>
            </a:r>
            <a:r>
              <a:rPr lang="en-US" altLang="ko-KR" sz="2000" dirty="0" err="1" smtClean="0"/>
              <a:t>valved</a:t>
            </a:r>
            <a:r>
              <a:rPr lang="en-US" altLang="ko-KR" sz="2000" dirty="0" smtClean="0"/>
              <a:t> conduit. The larger sized-valve provides wide acceptability of percutaneous pulmonary valve implantation for the subsequent valve replacement.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1193</TotalTime>
  <Words>281</Words>
  <Application>Microsoft Office PowerPoint</Application>
  <PresentationFormat>화면 슬라이드 쇼(4:3)</PresentationFormat>
  <Paragraphs>79</Paragraphs>
  <Slides>6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Surgical Outcome of Peel Operation for Right Ventricular Outflow Tract Reconstruction </vt:lpstr>
      <vt:lpstr>Purpose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신유림(흉부외과학교실)</cp:lastModifiedBy>
  <cp:revision>26</cp:revision>
  <dcterms:created xsi:type="dcterms:W3CDTF">2017-07-25T23:31:23Z</dcterms:created>
  <dcterms:modified xsi:type="dcterms:W3CDTF">2019-08-23T07:31:00Z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