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Helvetica" pitchFamily="34" charset="0"/>
              </a:rPr>
              <a:t>‘Shunt-only’ strategy in patients with pulmonary atresia or stenosis and </a:t>
            </a:r>
            <a:r>
              <a:rPr lang="en-US" altLang="ko-KR" dirty="0" err="1" smtClean="0">
                <a:latin typeface="Helvetica" pitchFamily="34" charset="0"/>
              </a:rPr>
              <a:t>juxtaductal</a:t>
            </a:r>
            <a:r>
              <a:rPr lang="en-US" altLang="ko-KR" dirty="0" smtClean="0">
                <a:latin typeface="Helvetica" pitchFamily="34" charset="0"/>
              </a:rPr>
              <a:t> pulmonary artery stenosis</a:t>
            </a:r>
            <a:endParaRPr lang="ko-KR" altLang="en-US" dirty="0">
              <a:latin typeface="Helvetica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accent2"/>
                </a:solidFill>
              </a:rPr>
              <a:t>공지사항</a:t>
            </a:r>
            <a:endParaRPr lang="en-US" altLang="ko-KR" sz="2800" dirty="0" smtClean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 smtClean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 smtClean="0">
                <a:solidFill>
                  <a:schemeClr val="accent2"/>
                </a:solidFill>
              </a:rPr>
              <a:t>6</a:t>
            </a:r>
            <a:r>
              <a:rPr lang="ko-KR" altLang="en-US" sz="2000" dirty="0" smtClean="0">
                <a:solidFill>
                  <a:schemeClr val="accent2"/>
                </a:solidFill>
              </a:rPr>
              <a:t>장</a:t>
            </a:r>
            <a:r>
              <a:rPr lang="en-US" altLang="ko-KR" sz="2000" dirty="0" smtClean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 smtClean="0">
                <a:solidFill>
                  <a:schemeClr val="accent2"/>
                </a:solidFill>
              </a:rPr>
              <a:t>이상</a:t>
            </a:r>
            <a:endParaRPr lang="en-US" altLang="ko-KR" sz="2000" dirty="0" smtClean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사진</a:t>
            </a:r>
            <a:r>
              <a:rPr lang="en-US" altLang="ko-KR" sz="2000" dirty="0" smtClean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 smtClean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 smtClean="0">
                <a:solidFill>
                  <a:schemeClr val="accent2"/>
                </a:solidFill>
              </a:rPr>
              <a:t>PDF</a:t>
            </a:r>
            <a:r>
              <a:rPr lang="ko-KR" altLang="en-US" sz="2000" dirty="0" smtClean="0">
                <a:solidFill>
                  <a:schemeClr val="accent2"/>
                </a:solidFill>
              </a:rPr>
              <a:t>로 </a:t>
            </a:r>
            <a:r>
              <a:rPr lang="ko-KR" altLang="en-US" sz="2000" smtClean="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Helvetica" pitchFamily="34" charset="0"/>
              </a:rPr>
              <a:t>Neonates and infants who require a modified Blalock-</a:t>
            </a:r>
            <a:r>
              <a:rPr lang="en-US" altLang="ko-KR" sz="2400" dirty="0" err="1">
                <a:latin typeface="Helvetica" pitchFamily="34" charset="0"/>
              </a:rPr>
              <a:t>Taussig</a:t>
            </a:r>
            <a:r>
              <a:rPr lang="en-US" altLang="ko-KR" sz="2400" dirty="0">
                <a:latin typeface="Helvetica" pitchFamily="34" charset="0"/>
              </a:rPr>
              <a:t> (</a:t>
            </a:r>
            <a:r>
              <a:rPr lang="en-US" altLang="ko-KR" sz="2400" dirty="0" err="1">
                <a:latin typeface="Helvetica" pitchFamily="34" charset="0"/>
              </a:rPr>
              <a:t>mBT</a:t>
            </a:r>
            <a:r>
              <a:rPr lang="en-US" altLang="ko-KR" sz="2400" dirty="0">
                <a:latin typeface="Helvetica" pitchFamily="34" charset="0"/>
              </a:rPr>
              <a:t>) shunt can have </a:t>
            </a:r>
            <a:r>
              <a:rPr lang="en-US" altLang="ko-KR" sz="2400" dirty="0" err="1">
                <a:latin typeface="Helvetica" pitchFamily="34" charset="0"/>
              </a:rPr>
              <a:t>juxtaductal</a:t>
            </a:r>
            <a:r>
              <a:rPr lang="en-US" altLang="ko-KR" sz="2400" dirty="0">
                <a:latin typeface="Helvetica" pitchFamily="34" charset="0"/>
              </a:rPr>
              <a:t> (JD) pulmonary artery (PA) stenosis. We investigated that clinical outcome of </a:t>
            </a:r>
            <a:r>
              <a:rPr lang="en-US" altLang="ko-KR" sz="2400" dirty="0" err="1">
                <a:latin typeface="Helvetica" pitchFamily="34" charset="0"/>
              </a:rPr>
              <a:t>mBT</a:t>
            </a:r>
            <a:r>
              <a:rPr lang="en-US" altLang="ko-KR" sz="2400" dirty="0">
                <a:latin typeface="Helvetica" pitchFamily="34" charset="0"/>
              </a:rPr>
              <a:t> shunt using ‘</a:t>
            </a:r>
            <a:r>
              <a:rPr lang="en-US" altLang="ko-KR" sz="2400" dirty="0" smtClean="0">
                <a:latin typeface="Helvetica" pitchFamily="34" charset="0"/>
              </a:rPr>
              <a:t>shunt-only</a:t>
            </a:r>
            <a:r>
              <a:rPr lang="en-US" altLang="ko-KR" sz="2400" dirty="0">
                <a:latin typeface="Helvetica" pitchFamily="34" charset="0"/>
              </a:rPr>
              <a:t>’ strategy.</a:t>
            </a:r>
            <a:endParaRPr lang="ko-KR" altLang="ko-KR" sz="2400" dirty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2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Helvetica" pitchFamily="34" charset="0"/>
              </a:rPr>
              <a:t>From 2009 to </a:t>
            </a:r>
            <a:r>
              <a:rPr lang="en-US" altLang="ko-KR" sz="2400" dirty="0" smtClean="0">
                <a:latin typeface="Helvetica" pitchFamily="34" charset="0"/>
              </a:rPr>
              <a:t>2017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Patients </a:t>
            </a:r>
            <a:r>
              <a:rPr lang="en-US" altLang="ko-KR" sz="2400" dirty="0">
                <a:latin typeface="Helvetica" pitchFamily="34" charset="0"/>
              </a:rPr>
              <a:t>who underwent </a:t>
            </a:r>
            <a:r>
              <a:rPr lang="en-US" altLang="ko-KR" sz="2400" dirty="0" err="1">
                <a:latin typeface="Helvetica" pitchFamily="34" charset="0"/>
              </a:rPr>
              <a:t>mBT</a:t>
            </a:r>
            <a:r>
              <a:rPr lang="en-US" altLang="ko-KR" sz="2400" dirty="0">
                <a:latin typeface="Helvetica" pitchFamily="34" charset="0"/>
              </a:rPr>
              <a:t> shunt without PA angioplasty with preoperative computed tomography angiography were enrolled for the </a:t>
            </a:r>
            <a:r>
              <a:rPr lang="en-US" altLang="ko-KR" sz="2400" dirty="0" smtClean="0">
                <a:latin typeface="Helvetica" pitchFamily="34" charset="0"/>
              </a:rPr>
              <a:t>study 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We </a:t>
            </a:r>
            <a:r>
              <a:rPr lang="en-US" altLang="ko-KR" sz="2400" dirty="0">
                <a:latin typeface="Helvetica" pitchFamily="34" charset="0"/>
              </a:rPr>
              <a:t>defined that JDPA stenosis is that ratio of the diameter of JDPA to hilar PA was smaller than 0.9</a:t>
            </a:r>
            <a:r>
              <a:rPr lang="en-US" altLang="ko-KR" sz="2400" dirty="0" smtClean="0">
                <a:latin typeface="Helvetica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Medical </a:t>
            </a:r>
            <a:r>
              <a:rPr lang="en-US" altLang="ko-KR" sz="2400" dirty="0">
                <a:latin typeface="Helvetica" pitchFamily="34" charset="0"/>
              </a:rPr>
              <a:t>records of patients were reviewed retrospectively.</a:t>
            </a:r>
            <a:endParaRPr lang="ko-KR" altLang="en-US" sz="2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n=111</a:t>
            </a:r>
            <a:endParaRPr lang="en-US" altLang="ko-KR" sz="2400" dirty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Median age and body weight at surgery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Helvetica" pitchFamily="34" charset="0"/>
              </a:rPr>
              <a:t>6 </a:t>
            </a:r>
            <a:r>
              <a:rPr lang="en-US" altLang="ko-KR" sz="2400" dirty="0">
                <a:latin typeface="Helvetica" pitchFamily="34" charset="0"/>
              </a:rPr>
              <a:t>days (11-22 days) </a:t>
            </a:r>
            <a:r>
              <a:rPr lang="en-US" altLang="ko-KR" sz="2400" dirty="0" smtClean="0">
                <a:latin typeface="Helvetica" pitchFamily="34" charset="0"/>
              </a:rPr>
              <a:t>/ 3.3 </a:t>
            </a:r>
            <a:r>
              <a:rPr lang="en-US" altLang="ko-KR" sz="2400" dirty="0">
                <a:latin typeface="Helvetica" pitchFamily="34" charset="0"/>
              </a:rPr>
              <a:t>kg (3.1–3.6 kg</a:t>
            </a:r>
            <a:r>
              <a:rPr lang="en-US" altLang="ko-KR" sz="2400" dirty="0" smtClean="0">
                <a:latin typeface="Helvetica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Thoracotomy: 76 (</a:t>
            </a:r>
            <a:r>
              <a:rPr lang="en-US" altLang="ko-KR" sz="2400" dirty="0">
                <a:latin typeface="Helvetica" pitchFamily="34" charset="0"/>
              </a:rPr>
              <a:t>68.4%). </a:t>
            </a:r>
            <a:endParaRPr lang="en-US" altLang="ko-KR" sz="2400" dirty="0" smtClean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Early deaths: 4 </a:t>
            </a:r>
            <a:r>
              <a:rPr lang="en-US" altLang="ko-KR" sz="2400" dirty="0">
                <a:latin typeface="Helvetica" pitchFamily="34" charset="0"/>
              </a:rPr>
              <a:t>(3.6</a:t>
            </a:r>
            <a:r>
              <a:rPr lang="en-US" altLang="ko-KR" sz="2400" dirty="0" smtClean="0">
                <a:latin typeface="Helvetica" pitchFamily="34" charset="0"/>
              </a:rPr>
              <a:t>%)</a:t>
            </a:r>
          </a:p>
          <a:p>
            <a:pPr>
              <a:lnSpc>
                <a:spcPct val="150000"/>
              </a:lnSpc>
            </a:pPr>
            <a:r>
              <a:rPr lang="en-US" altLang="ko-KR" sz="2400" dirty="0" err="1" smtClean="0">
                <a:latin typeface="Helvetica" pitchFamily="34" charset="0"/>
              </a:rPr>
              <a:t>Interstage</a:t>
            </a:r>
            <a:r>
              <a:rPr lang="en-US" altLang="ko-KR" sz="2400" dirty="0" smtClean="0">
                <a:latin typeface="Helvetica" pitchFamily="34" charset="0"/>
              </a:rPr>
              <a:t> deaths: 9 </a:t>
            </a:r>
            <a:r>
              <a:rPr lang="en-US" altLang="ko-KR" sz="2400" dirty="0">
                <a:latin typeface="Helvetica" pitchFamily="34" charset="0"/>
              </a:rPr>
              <a:t>(8.1</a:t>
            </a:r>
            <a:r>
              <a:rPr lang="en-US" altLang="ko-KR" sz="2400" dirty="0" smtClean="0">
                <a:latin typeface="Helvetica" pitchFamily="34" charset="0"/>
              </a:rPr>
              <a:t>%)</a:t>
            </a:r>
          </a:p>
          <a:p>
            <a:pPr>
              <a:lnSpc>
                <a:spcPct val="150000"/>
              </a:lnSpc>
            </a:pPr>
            <a:r>
              <a:rPr lang="en-US" altLang="ko-KR" sz="2400" dirty="0" err="1" smtClean="0">
                <a:latin typeface="Helvetica" pitchFamily="34" charset="0"/>
              </a:rPr>
              <a:t>Interstage</a:t>
            </a:r>
            <a:r>
              <a:rPr lang="en-US" altLang="ko-KR" sz="2400" dirty="0" smtClean="0">
                <a:latin typeface="Helvetica" pitchFamily="34" charset="0"/>
              </a:rPr>
              <a:t> lost to follow-up : 5 (</a:t>
            </a:r>
            <a:r>
              <a:rPr lang="en-US" altLang="ko-KR" sz="2400" dirty="0">
                <a:latin typeface="Helvetica" pitchFamily="34" charset="0"/>
              </a:rPr>
              <a:t>4.5</a:t>
            </a:r>
            <a:r>
              <a:rPr lang="en-US" altLang="ko-KR" sz="2400" dirty="0" smtClean="0">
                <a:latin typeface="Helvetica" pitchFamily="34" charset="0"/>
              </a:rPr>
              <a:t>%)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Helvetica" pitchFamily="34" charset="0"/>
              </a:rPr>
              <a:t>JDPA stenosis (+): 54 patients (48.6</a:t>
            </a:r>
            <a:r>
              <a:rPr lang="en-US" altLang="ko-KR" sz="2400" dirty="0" smtClean="0">
                <a:latin typeface="Helvetica" pitchFamily="34" charset="0"/>
              </a:rPr>
              <a:t>%)</a:t>
            </a:r>
            <a:endParaRPr lang="en-US" altLang="ko-KR" sz="2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Unplanned </a:t>
            </a:r>
            <a:r>
              <a:rPr lang="en-US" altLang="ko-KR" sz="2400" dirty="0">
                <a:latin typeface="Helvetica" pitchFamily="34" charset="0"/>
              </a:rPr>
              <a:t>PA </a:t>
            </a:r>
            <a:r>
              <a:rPr lang="en-US" altLang="ko-KR" sz="2400" dirty="0" smtClean="0">
                <a:latin typeface="Helvetica" pitchFamily="34" charset="0"/>
              </a:rPr>
              <a:t>interventions during </a:t>
            </a:r>
            <a:r>
              <a:rPr lang="en-US" altLang="ko-KR" sz="2400" dirty="0" err="1" smtClean="0">
                <a:latin typeface="Helvetica" pitchFamily="34" charset="0"/>
              </a:rPr>
              <a:t>interstage</a:t>
            </a:r>
            <a:r>
              <a:rPr lang="en-US" altLang="ko-KR" sz="2400" dirty="0" smtClean="0">
                <a:latin typeface="Helvetica" pitchFamily="34" charset="0"/>
              </a:rPr>
              <a:t> period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Helvetica" pitchFamily="34" charset="0"/>
              </a:rPr>
              <a:t>7 </a:t>
            </a:r>
            <a:r>
              <a:rPr lang="en-US" altLang="ko-KR" sz="2000" dirty="0">
                <a:latin typeface="Helvetica" pitchFamily="34" charset="0"/>
              </a:rPr>
              <a:t>patients (7/54: 13</a:t>
            </a:r>
            <a:r>
              <a:rPr lang="en-US" altLang="ko-KR" sz="2000" dirty="0" smtClean="0">
                <a:latin typeface="Helvetica" pitchFamily="34" charset="0"/>
              </a:rPr>
              <a:t>%), </a:t>
            </a:r>
            <a:r>
              <a:rPr lang="en-US" altLang="ko-KR" sz="2000" dirty="0">
                <a:latin typeface="Helvetica" pitchFamily="34" charset="0"/>
              </a:rPr>
              <a:t>all of whom had JDPA stenosis. </a:t>
            </a:r>
            <a:endParaRPr lang="ko-KR" altLang="en-US" sz="2000" dirty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Mean </a:t>
            </a:r>
            <a:r>
              <a:rPr lang="en-US" altLang="ko-KR" sz="2400" dirty="0">
                <a:latin typeface="Helvetica" pitchFamily="34" charset="0"/>
              </a:rPr>
              <a:t>PA diameter ratio (non-shunt side/shunt side) before next stage </a:t>
            </a:r>
            <a:r>
              <a:rPr lang="en-US" altLang="ko-KR" sz="2400" dirty="0" smtClean="0">
                <a:latin typeface="Helvetica" pitchFamily="34" charset="0"/>
              </a:rPr>
              <a:t>operation : 0.86 </a:t>
            </a:r>
            <a:r>
              <a:rPr lang="en-US" altLang="ko-KR" sz="2400" dirty="0">
                <a:latin typeface="Helvetica" pitchFamily="34" charset="0"/>
              </a:rPr>
              <a:t>± 0.27. </a:t>
            </a:r>
            <a:endParaRPr lang="en-US" altLang="ko-KR" sz="2400" dirty="0" smtClean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Median z-score </a:t>
            </a:r>
            <a:r>
              <a:rPr lang="en-US" altLang="ko-KR" sz="2400" dirty="0">
                <a:latin typeface="Helvetica" pitchFamily="34" charset="0"/>
              </a:rPr>
              <a:t>of diameter of non-shunt side PA before next stage </a:t>
            </a:r>
            <a:r>
              <a:rPr lang="en-US" altLang="ko-KR" sz="2400" dirty="0" smtClean="0">
                <a:latin typeface="Helvetica" pitchFamily="34" charset="0"/>
              </a:rPr>
              <a:t>operation: -</a:t>
            </a:r>
            <a:r>
              <a:rPr lang="en-US" altLang="ko-KR" sz="2400" dirty="0">
                <a:latin typeface="Helvetica" pitchFamily="34" charset="0"/>
              </a:rPr>
              <a:t>0.03 (-</a:t>
            </a:r>
            <a:r>
              <a:rPr lang="en-US" altLang="ko-KR" sz="2400" dirty="0" smtClean="0">
                <a:latin typeface="Helvetica" pitchFamily="34" charset="0"/>
              </a:rPr>
              <a:t>0.64 – 1.37</a:t>
            </a:r>
            <a:r>
              <a:rPr lang="en-US" altLang="ko-KR" sz="2400" dirty="0">
                <a:latin typeface="Helvetica" pitchFamily="34" charset="0"/>
              </a:rPr>
              <a:t>). </a:t>
            </a:r>
            <a:endParaRPr lang="en-US" altLang="ko-KR" sz="2400" dirty="0" smtClean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Helvetica" pitchFamily="34" charset="0"/>
              </a:rPr>
              <a:t>Both </a:t>
            </a:r>
            <a:r>
              <a:rPr lang="en-US" altLang="ko-KR" sz="2400" dirty="0">
                <a:latin typeface="Helvetica" pitchFamily="34" charset="0"/>
              </a:rPr>
              <a:t>univariate and multivariate analyses cannot identify a risk factor for significant hypoplasia of non-shunt side PA.</a:t>
            </a:r>
            <a:endParaRPr lang="ko-KR" altLang="ko-KR" sz="2400" dirty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2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91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Helvetica" pitchFamily="34" charset="0"/>
              </a:rPr>
              <a:t>The non-shunt </a:t>
            </a:r>
            <a:r>
              <a:rPr lang="en-US" altLang="ko-KR" sz="2400" dirty="0" smtClean="0">
                <a:latin typeface="Helvetica" pitchFamily="34" charset="0"/>
              </a:rPr>
              <a:t>side PA </a:t>
            </a:r>
            <a:r>
              <a:rPr lang="en-US" altLang="ko-KR" sz="2400" dirty="0">
                <a:latin typeface="Helvetica" pitchFamily="34" charset="0"/>
              </a:rPr>
              <a:t>is grown well after </a:t>
            </a:r>
            <a:r>
              <a:rPr lang="en-US" altLang="ko-KR" sz="2400" dirty="0" err="1">
                <a:latin typeface="Helvetica" pitchFamily="34" charset="0"/>
              </a:rPr>
              <a:t>mBT</a:t>
            </a:r>
            <a:r>
              <a:rPr lang="en-US" altLang="ko-KR" sz="2400" dirty="0">
                <a:latin typeface="Helvetica" pitchFamily="34" charset="0"/>
              </a:rPr>
              <a:t> shunt </a:t>
            </a:r>
            <a:r>
              <a:rPr lang="en-US" altLang="ko-KR" sz="2400" dirty="0" smtClean="0">
                <a:latin typeface="Helvetica" pitchFamily="34" charset="0"/>
              </a:rPr>
              <a:t>following ‘shunt-only</a:t>
            </a:r>
            <a:r>
              <a:rPr lang="en-US" altLang="ko-KR" sz="2400" dirty="0">
                <a:latin typeface="Helvetica" pitchFamily="34" charset="0"/>
              </a:rPr>
              <a:t>’ strategy in selected patients with JDPA stenosis. </a:t>
            </a:r>
            <a:endParaRPr lang="en-US" altLang="ko-KR" sz="2400" dirty="0" smtClean="0"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400" smtClean="0">
                <a:latin typeface="Helvetica" pitchFamily="34" charset="0"/>
              </a:rPr>
              <a:t>Meticulous </a:t>
            </a:r>
            <a:r>
              <a:rPr lang="en-US" altLang="ko-KR" sz="2400" dirty="0">
                <a:latin typeface="Helvetica" pitchFamily="34" charset="0"/>
              </a:rPr>
              <a:t>surveillance is mandatory because it is difficult to predict significant hypoplasia of non-shunt side PA in those patients. </a:t>
            </a:r>
            <a:endParaRPr lang="ko-KR" altLang="en-US" sz="2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317</Words>
  <Application>Microsoft Office PowerPoint</Application>
  <PresentationFormat>화면 슬라이드 쇼(4:3)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‘Shunt-only’ strategy in patients with pulmonary atresia or stenosis and juxtaductal pulmonary artery stenosis</vt:lpstr>
      <vt:lpstr>Purpose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admin</cp:lastModifiedBy>
  <cp:revision>9</cp:revision>
  <dcterms:created xsi:type="dcterms:W3CDTF">2017-07-25T23:31:23Z</dcterms:created>
  <dcterms:modified xsi:type="dcterms:W3CDTF">2019-08-23T05:40:05Z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