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3" r:id="rId5"/>
    <p:sldId id="259" r:id="rId6"/>
    <p:sldId id="262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EC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905" autoAdjust="0"/>
  </p:normalViewPr>
  <p:slideViewPr>
    <p:cSldViewPr showGuides="1">
      <p:cViewPr varScale="1">
        <p:scale>
          <a:sx n="72" d="100"/>
          <a:sy n="72" d="100"/>
        </p:scale>
        <p:origin x="150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CDD94-97AB-4154-9F57-828E558C99EF}" type="datetimeFigureOut">
              <a:rPr lang="ko-KR" altLang="en-US" smtClean="0"/>
              <a:t>2019-08-23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73D853-5CDB-4655-B883-2C227B6B5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7568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3D853-5CDB-4655-B883-2C227B6B58F5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7365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5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317"/>
            <a:ext cx="4114800" cy="908428"/>
          </a:xfrm>
        </p:spPr>
        <p:txBody>
          <a:bodyPr>
            <a:noAutofit/>
          </a:bodyPr>
          <a:lstStyle>
            <a:lvl1pPr algn="l"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5180164" y="0"/>
            <a:ext cx="3963836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88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06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5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79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7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95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6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8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7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0D900-04B7-4FEA-91BF-97BCF1F25B41}" type="datetimeFigureOut">
              <a:rPr lang="ko-KR" altLang="en-US" smtClean="0"/>
              <a:pPr/>
              <a:t>2019-08-23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4DFB8-9DCA-4123-8241-D2B212385B2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40960" cy="1872208"/>
          </a:xfrm>
        </p:spPr>
        <p:txBody>
          <a:bodyPr>
            <a:noAutofit/>
          </a:bodyPr>
          <a:lstStyle/>
          <a:p>
            <a:r>
              <a:rPr lang="en-US" altLang="ko-KR" sz="2800" dirty="0"/>
              <a:t>Surgical management of Descending Necrotizing </a:t>
            </a:r>
            <a:r>
              <a:rPr lang="en-US" altLang="ko-KR" sz="2800" dirty="0" err="1"/>
              <a:t>Mediastinitis</a:t>
            </a:r>
            <a:r>
              <a:rPr lang="en-US" altLang="ko-KR" sz="2800" dirty="0"/>
              <a:t> using video-assisted </a:t>
            </a:r>
            <a:r>
              <a:rPr lang="en-US" altLang="ko-KR" sz="2800" dirty="0" err="1"/>
              <a:t>thoracoscopic</a:t>
            </a:r>
            <a:r>
              <a:rPr lang="en-US" altLang="ko-KR" sz="2800" dirty="0"/>
              <a:t> surgery</a:t>
            </a:r>
            <a:r>
              <a:rPr lang="ko-KR" altLang="en-US" sz="2800" dirty="0"/>
              <a:t> </a:t>
            </a:r>
            <a:r>
              <a:rPr lang="en-US" altLang="ko-KR" sz="2800" dirty="0"/>
              <a:t>; about 20 years of experience at 2 centers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08492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560"/>
          </a:xfrm>
        </p:spPr>
        <p:txBody>
          <a:bodyPr>
            <a:normAutofit/>
          </a:bodyPr>
          <a:lstStyle/>
          <a:p>
            <a:endParaRPr lang="en-US" altLang="ko-KR" sz="2000" dirty="0" smtClean="0"/>
          </a:p>
          <a:p>
            <a:r>
              <a:rPr lang="en-US" altLang="ko-KR" sz="2000" dirty="0" smtClean="0">
                <a:latin typeface="+mj-lt"/>
              </a:rPr>
              <a:t>DNM is a severe infection with a high mortality rate, but there are few reports of surgical outcomes in recent years.</a:t>
            </a:r>
          </a:p>
          <a:p>
            <a:endParaRPr lang="en-US" altLang="ko-KR" sz="2000" dirty="0" smtClean="0">
              <a:latin typeface="+mj-lt"/>
            </a:endParaRPr>
          </a:p>
          <a:p>
            <a:r>
              <a:rPr lang="en-US" altLang="ko-KR" sz="2000" dirty="0" smtClean="0">
                <a:latin typeface="+mj-lt"/>
              </a:rPr>
              <a:t>In the last two decades, there have been many paradigm shifts in thoracic surgery, but data on </a:t>
            </a:r>
            <a:r>
              <a:rPr lang="en-US" altLang="ko-KR" sz="2000" dirty="0" err="1" smtClean="0">
                <a:latin typeface="+mj-lt"/>
              </a:rPr>
              <a:t>thoracoscopic</a:t>
            </a:r>
            <a:r>
              <a:rPr lang="en-US" altLang="ko-KR" sz="2000" dirty="0" smtClean="0">
                <a:latin typeface="+mj-lt"/>
              </a:rPr>
              <a:t> surgery for DNM are lacking.</a:t>
            </a:r>
          </a:p>
          <a:p>
            <a:endParaRPr lang="en-US" altLang="ko-KR" sz="2000" dirty="0" smtClean="0">
              <a:latin typeface="+mj-lt"/>
            </a:endParaRPr>
          </a:p>
          <a:p>
            <a:r>
              <a:rPr lang="en-US" altLang="ko-KR" sz="2000" dirty="0" smtClean="0">
                <a:latin typeface="+mj-lt"/>
              </a:rPr>
              <a:t>We have applied </a:t>
            </a:r>
            <a:r>
              <a:rPr lang="en-US" altLang="ko-KR" sz="2000" dirty="0" err="1" smtClean="0">
                <a:latin typeface="+mj-lt"/>
              </a:rPr>
              <a:t>thoracoscopic</a:t>
            </a:r>
            <a:r>
              <a:rPr lang="en-US" altLang="ko-KR" sz="2000" dirty="0" smtClean="0">
                <a:latin typeface="+mj-lt"/>
              </a:rPr>
              <a:t> surgery to the treatment of </a:t>
            </a:r>
            <a:r>
              <a:rPr lang="en-US" altLang="ko-KR" sz="2000" dirty="0" err="1" smtClean="0">
                <a:latin typeface="+mj-lt"/>
              </a:rPr>
              <a:t>mediastinitis</a:t>
            </a:r>
            <a:r>
              <a:rPr lang="en-US" altLang="ko-KR" sz="2000" dirty="0" smtClean="0">
                <a:latin typeface="+mj-lt"/>
              </a:rPr>
              <a:t> </a:t>
            </a:r>
            <a:r>
              <a:rPr lang="en-US" altLang="ko-KR" sz="2000" dirty="0" err="1" smtClean="0">
                <a:latin typeface="+mj-lt"/>
              </a:rPr>
              <a:t>includind</a:t>
            </a:r>
            <a:r>
              <a:rPr lang="en-US" altLang="ko-KR" sz="2000" dirty="0" smtClean="0">
                <a:latin typeface="+mj-lt"/>
              </a:rPr>
              <a:t> DNM since 2000 and have reported it in 2008</a:t>
            </a:r>
            <a:r>
              <a:rPr lang="en-US" altLang="ko-KR" sz="1100" dirty="0" smtClean="0">
                <a:latin typeface="+mj-lt"/>
              </a:rPr>
              <a:t>(</a:t>
            </a:r>
            <a:r>
              <a:rPr lang="en-US" altLang="ko-KR" sz="1100" dirty="0" err="1" smtClean="0">
                <a:latin typeface="+mj-lt"/>
              </a:rPr>
              <a:t>Eur</a:t>
            </a:r>
            <a:r>
              <a:rPr lang="en-US" altLang="ko-KR" sz="1100" dirty="0" smtClean="0">
                <a:latin typeface="+mj-lt"/>
              </a:rPr>
              <a:t> J </a:t>
            </a:r>
            <a:r>
              <a:rPr lang="en-US" altLang="ko-KR" sz="1100" dirty="0" err="1" smtClean="0">
                <a:latin typeface="+mj-lt"/>
              </a:rPr>
              <a:t>Cardiothorac</a:t>
            </a:r>
            <a:r>
              <a:rPr lang="en-US" altLang="ko-KR" sz="1100" dirty="0" smtClean="0">
                <a:latin typeface="+mj-lt"/>
              </a:rPr>
              <a:t> </a:t>
            </a:r>
            <a:r>
              <a:rPr lang="en-US" altLang="ko-KR" sz="1100" dirty="0" err="1" smtClean="0">
                <a:latin typeface="+mj-lt"/>
              </a:rPr>
              <a:t>Surg</a:t>
            </a:r>
            <a:r>
              <a:rPr lang="en-US" altLang="ko-KR" sz="1100" dirty="0" smtClean="0">
                <a:latin typeface="+mj-lt"/>
              </a:rPr>
              <a:t> 2008)</a:t>
            </a:r>
            <a:r>
              <a:rPr lang="en-US" altLang="ko-KR" sz="2000" dirty="0" smtClean="0">
                <a:latin typeface="+mj-lt"/>
              </a:rPr>
              <a:t>.</a:t>
            </a:r>
          </a:p>
          <a:p>
            <a:endParaRPr lang="en-US" altLang="ko-KR" sz="2000" dirty="0" smtClean="0">
              <a:latin typeface="+mj-lt"/>
            </a:endParaRPr>
          </a:p>
          <a:p>
            <a:r>
              <a:rPr lang="en-US" altLang="ko-KR" sz="2000" dirty="0">
                <a:ea typeface="Arial Unicode MS" panose="020B0604020202020204" pitchFamily="50" charset="-127"/>
                <a:cs typeface="Arial Unicode MS" panose="020B0604020202020204" pitchFamily="50" charset="-127"/>
              </a:rPr>
              <a:t>The purpose of this study was to evaluate our clinical </a:t>
            </a:r>
            <a:r>
              <a:rPr lang="en-US" altLang="ko-KR" sz="2000" dirty="0" smtClean="0">
                <a:ea typeface="Arial Unicode MS" panose="020B0604020202020204" pitchFamily="50" charset="-127"/>
                <a:cs typeface="Arial Unicode MS" panose="020B0604020202020204" pitchFamily="50" charset="-127"/>
              </a:rPr>
              <a:t>results about </a:t>
            </a:r>
            <a:r>
              <a:rPr lang="en-US" altLang="ko-KR" sz="2000" dirty="0" smtClean="0"/>
              <a:t>treatment </a:t>
            </a:r>
            <a:r>
              <a:rPr lang="en-US" altLang="ko-KR" sz="2000" dirty="0"/>
              <a:t>of </a:t>
            </a:r>
            <a:r>
              <a:rPr lang="en-US" altLang="ko-KR" sz="2000" dirty="0" smtClean="0"/>
              <a:t>DNM using VATS for about 20 years</a:t>
            </a:r>
            <a:r>
              <a:rPr lang="ko-KR" altLang="en-US" sz="2000" dirty="0" smtClean="0"/>
              <a:t> </a:t>
            </a:r>
            <a:r>
              <a:rPr lang="en-US" altLang="ko-KR" sz="2000" dirty="0" smtClean="0"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endParaRPr lang="ko-KR" alt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5701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268760"/>
            <a:ext cx="4320480" cy="5040560"/>
          </a:xfrm>
        </p:spPr>
        <p:txBody>
          <a:bodyPr/>
          <a:lstStyle/>
          <a:p>
            <a:pPr marL="0" indent="0">
              <a:buNone/>
            </a:pPr>
            <a:endParaRPr lang="en-US" altLang="ko-KR" sz="2000" dirty="0" smtClean="0"/>
          </a:p>
          <a:p>
            <a:r>
              <a:rPr lang="en-US" altLang="ko-KR" sz="2000" dirty="0" smtClean="0"/>
              <a:t>From April 2000 to May2019 </a:t>
            </a:r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24 patients underwent VATS mediastinal drainage and cervical drainage for DNM </a:t>
            </a:r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The study was retrospectively performed and two hospitals participated.</a:t>
            </a:r>
          </a:p>
          <a:p>
            <a:endParaRPr lang="en-US" altLang="ko-KR" sz="2000" dirty="0"/>
          </a:p>
          <a:p>
            <a:endParaRPr lang="ko-KR" altLang="en-US" dirty="0"/>
          </a:p>
        </p:txBody>
      </p:sp>
      <p:grpSp>
        <p:nvGrpSpPr>
          <p:cNvPr id="5" name="그룹 4"/>
          <p:cNvGrpSpPr/>
          <p:nvPr/>
        </p:nvGrpSpPr>
        <p:grpSpPr>
          <a:xfrm>
            <a:off x="4788024" y="1666011"/>
            <a:ext cx="3816423" cy="4499293"/>
            <a:chOff x="138639" y="2276749"/>
            <a:chExt cx="3976765" cy="3667261"/>
          </a:xfrm>
        </p:grpSpPr>
        <p:grpSp>
          <p:nvGrpSpPr>
            <p:cNvPr id="10" name="Group 18"/>
            <p:cNvGrpSpPr>
              <a:grpSpLocks/>
            </p:cNvGrpSpPr>
            <p:nvPr/>
          </p:nvGrpSpPr>
          <p:grpSpPr bwMode="auto">
            <a:xfrm>
              <a:off x="138639" y="2276749"/>
              <a:ext cx="3976765" cy="3667261"/>
              <a:chOff x="3824" y="2221"/>
              <a:chExt cx="4120" cy="3584"/>
            </a:xfrm>
          </p:grpSpPr>
          <p:grpSp>
            <p:nvGrpSpPr>
              <p:cNvPr id="16" name="Group 17"/>
              <p:cNvGrpSpPr>
                <a:grpSpLocks/>
              </p:cNvGrpSpPr>
              <p:nvPr/>
            </p:nvGrpSpPr>
            <p:grpSpPr bwMode="auto">
              <a:xfrm>
                <a:off x="3824" y="2221"/>
                <a:ext cx="2147" cy="3584"/>
                <a:chOff x="3824" y="2221"/>
                <a:chExt cx="2147" cy="3584"/>
              </a:xfrm>
            </p:grpSpPr>
            <p:cxnSp>
              <p:nvCxnSpPr>
                <p:cNvPr id="18" name="AutoShape 7"/>
                <p:cNvCxnSpPr>
                  <a:cxnSpLocks noChangeShapeType="1"/>
                  <a:stCxn id="21" idx="2"/>
                  <a:endCxn id="22" idx="0"/>
                </p:cNvCxnSpPr>
                <p:nvPr/>
              </p:nvCxnSpPr>
              <p:spPr bwMode="auto">
                <a:xfrm>
                  <a:off x="4898" y="2917"/>
                  <a:ext cx="0" cy="2088"/>
                </a:xfrm>
                <a:prstGeom prst="straightConnector1">
                  <a:avLst/>
                </a:prstGeom>
                <a:ln>
                  <a:headEnd/>
                  <a:tailEnd/>
                </a:ln>
                <a:extLst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</p:cxnSp>
            <p:grpSp>
              <p:nvGrpSpPr>
                <p:cNvPr id="19" name="Group 16"/>
                <p:cNvGrpSpPr>
                  <a:grpSpLocks/>
                </p:cNvGrpSpPr>
                <p:nvPr/>
              </p:nvGrpSpPr>
              <p:grpSpPr bwMode="auto">
                <a:xfrm>
                  <a:off x="3824" y="2221"/>
                  <a:ext cx="2147" cy="3584"/>
                  <a:chOff x="3824" y="2221"/>
                  <a:chExt cx="2147" cy="3584"/>
                </a:xfrm>
              </p:grpSpPr>
              <p:sp>
                <p:nvSpPr>
                  <p:cNvPr id="21" name="Rectangle 3"/>
                  <p:cNvSpPr>
                    <a:spLocks noChangeArrowheads="1"/>
                  </p:cNvSpPr>
                  <p:nvPr/>
                </p:nvSpPr>
                <p:spPr bwMode="auto">
                  <a:xfrm>
                    <a:off x="3824" y="2221"/>
                    <a:ext cx="2147" cy="696"/>
                  </a:xfrm>
                  <a:prstGeom prst="rect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accent2"/>
                  </a:lnRef>
                  <a:fillRef idx="1">
                    <a:schemeClr val="lt1"/>
                  </a:fillRef>
                  <a:effectRef idx="0">
                    <a:schemeClr val="accent2"/>
                  </a:effectRef>
                  <a:fontRef idx="minor">
                    <a:schemeClr val="dk1"/>
                  </a:fontRef>
                </p:style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pPr algn="ctr" latinLnBrk="1">
                      <a:lnSpc>
                        <a:spcPct val="200000"/>
                      </a:lnSpc>
                      <a:spcAft>
                        <a:spcPts val="0"/>
                      </a:spcAft>
                    </a:pPr>
                    <a:r>
                      <a:rPr lang="en-US" altLang="ko-KR" sz="1000" b="1" kern="1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rPr>
                      <a:t>Surgery for </a:t>
                    </a:r>
                    <a:r>
                      <a:rPr lang="en-US" altLang="ko-KR" sz="1000" b="1" kern="100" dirty="0" err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rPr>
                      <a:t>mediastinitis</a:t>
                    </a:r>
                    <a:endParaRPr lang="en-US" altLang="ko-KR" sz="1000" b="1" kern="100" dirty="0" smtClean="0">
                      <a:solidFill>
                        <a:schemeClr val="accent5">
                          <a:lumMod val="50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  <a:cs typeface="Times New Roman" panose="02020603050405020304" pitchFamily="18" charset="0"/>
                    </a:endParaRPr>
                  </a:p>
                  <a:p>
                    <a:pPr algn="ctr" latinLnBrk="1">
                      <a:spcAft>
                        <a:spcPts val="0"/>
                      </a:spcAft>
                    </a:pPr>
                    <a:r>
                      <a:rPr lang="en-US" altLang="ko-KR" sz="1000" b="1" kern="1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rPr>
                      <a:t>N=41</a:t>
                    </a:r>
                    <a:endParaRPr lang="ko-KR" sz="1000" b="1" kern="100" dirty="0">
                      <a:solidFill>
                        <a:schemeClr val="accent5">
                          <a:lumMod val="50000"/>
                        </a:schemeClr>
                      </a:solidFill>
                      <a:effectLst/>
                      <a:latin typeface="맑은 고딕" panose="020B0503020000020004" pitchFamily="50" charset="-127"/>
                      <a:ea typeface="맑은 고딕" panose="020B0503020000020004" pitchFamily="50" charset="-127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" name="Rectangle 4"/>
                  <p:cNvSpPr>
                    <a:spLocks noChangeArrowheads="1"/>
                  </p:cNvSpPr>
                  <p:nvPr/>
                </p:nvSpPr>
                <p:spPr bwMode="auto">
                  <a:xfrm>
                    <a:off x="3824" y="5005"/>
                    <a:ext cx="2147" cy="800"/>
                  </a:xfrm>
                  <a:prstGeom prst="rect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accent2"/>
                  </a:lnRef>
                  <a:fillRef idx="1">
                    <a:schemeClr val="lt1"/>
                  </a:fillRef>
                  <a:effectRef idx="0">
                    <a:schemeClr val="accent2"/>
                  </a:effectRef>
                  <a:fontRef idx="minor">
                    <a:schemeClr val="dk1"/>
                  </a:fontRef>
                </p:style>
                <p:txBody>
                  <a:bodyPr rot="0" vert="horz" wrap="square" lIns="91440" tIns="45720" rIns="91440" bIns="45720" anchor="ctr" anchorCtr="0" upright="1">
                    <a:noAutofit/>
                  </a:bodyPr>
                  <a:lstStyle/>
                  <a:p>
                    <a:pPr algn="ctr" latinLnBrk="1">
                      <a:lnSpc>
                        <a:spcPct val="200000"/>
                      </a:lnSpc>
                      <a:spcAft>
                        <a:spcPts val="0"/>
                      </a:spcAft>
                    </a:pPr>
                    <a:r>
                      <a:rPr lang="en-US" sz="1000" b="1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rPr>
                      <a:t>VATS </a:t>
                    </a:r>
                    <a:r>
                      <a:rPr lang="en-US" sz="1000" b="1" kern="1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rPr>
                      <a:t>+ cervical drainage </a:t>
                    </a:r>
                  </a:p>
                  <a:p>
                    <a:pPr algn="ctr" latinLnBrk="1">
                      <a:lnSpc>
                        <a:spcPct val="200000"/>
                      </a:lnSpc>
                      <a:spcAft>
                        <a:spcPts val="0"/>
                      </a:spcAft>
                    </a:pPr>
                    <a:r>
                      <a:rPr lang="en-US" sz="1000" b="1" kern="1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rPr>
                      <a:t>for DNM</a:t>
                    </a:r>
                    <a:endParaRPr lang="en-US" sz="1000" b="1" kern="100" dirty="0" smtClean="0">
                      <a:solidFill>
                        <a:schemeClr val="accent5">
                          <a:lumMod val="50000"/>
                        </a:schemeClr>
                      </a:solidFill>
                      <a:effectLst/>
                      <a:latin typeface="맑은 고딕" panose="020B0503020000020004" pitchFamily="50" charset="-127"/>
                      <a:ea typeface="맑은 고딕" panose="020B0503020000020004" pitchFamily="50" charset="-127"/>
                      <a:cs typeface="Times New Roman" panose="02020603050405020304" pitchFamily="18" charset="0"/>
                    </a:endParaRPr>
                  </a:p>
                  <a:p>
                    <a:pPr algn="ctr" latinLnBrk="1">
                      <a:lnSpc>
                        <a:spcPct val="150000"/>
                      </a:lnSpc>
                      <a:spcAft>
                        <a:spcPts val="0"/>
                      </a:spcAft>
                    </a:pPr>
                    <a:r>
                      <a:rPr lang="en-US" altLang="ko-KR" sz="1000" b="1" kern="1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rPr>
                      <a:t>n=24</a:t>
                    </a:r>
                    <a:endParaRPr lang="ko-KR" sz="1000" b="1" kern="100" dirty="0">
                      <a:solidFill>
                        <a:schemeClr val="accent5">
                          <a:lumMod val="50000"/>
                        </a:schemeClr>
                      </a:solidFill>
                      <a:effectLst/>
                      <a:latin typeface="맑은 고딕" panose="020B0503020000020004" pitchFamily="50" charset="-127"/>
                      <a:ea typeface="맑은 고딕" panose="020B0503020000020004" pitchFamily="50" charset="-127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7" name="Rectangle 15"/>
              <p:cNvSpPr>
                <a:spLocks noChangeArrowheads="1"/>
              </p:cNvSpPr>
              <p:nvPr/>
            </p:nvSpPr>
            <p:spPr bwMode="auto">
              <a:xfrm>
                <a:off x="6441" y="2765"/>
                <a:ext cx="1503" cy="47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/>
                <a:r>
                  <a:rPr lang="en-US" altLang="ko-KR" sz="1000" b="1" kern="100" dirty="0" smtClean="0">
                    <a:solidFill>
                      <a:schemeClr val="accent5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Times New Roman" panose="02020603050405020304" pitchFamily="18" charset="0"/>
                  </a:rPr>
                  <a:t>Esophageal perforation</a:t>
                </a:r>
              </a:p>
              <a:p>
                <a:pPr algn="ctr"/>
                <a:r>
                  <a:rPr lang="en-US" altLang="ko-KR" sz="1000" b="1" kern="100" dirty="0" smtClean="0">
                    <a:solidFill>
                      <a:schemeClr val="accent5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Times New Roman" panose="02020603050405020304" pitchFamily="18" charset="0"/>
                  </a:rPr>
                  <a:t>n=7</a:t>
                </a:r>
              </a:p>
            </p:txBody>
          </p:sp>
        </p:grpSp>
        <p:cxnSp>
          <p:nvCxnSpPr>
            <p:cNvPr id="9" name="직선 연결선 8"/>
            <p:cNvCxnSpPr/>
            <p:nvPr/>
          </p:nvCxnSpPr>
          <p:spPr>
            <a:xfrm>
              <a:off x="1176127" y="3185490"/>
              <a:ext cx="1488530" cy="0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38" name="Rectangle 15"/>
          <p:cNvSpPr>
            <a:spLocks noChangeArrowheads="1"/>
          </p:cNvSpPr>
          <p:nvPr/>
        </p:nvSpPr>
        <p:spPr bwMode="auto">
          <a:xfrm>
            <a:off x="7212194" y="3068960"/>
            <a:ext cx="1392253" cy="55362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 latinLnBrk="1">
              <a:spcAft>
                <a:spcPts val="0"/>
              </a:spcAft>
            </a:pPr>
            <a:r>
              <a:rPr lang="en-US" altLang="ko-KR" sz="1000" b="1" kern="100" dirty="0" smtClean="0">
                <a:solidFill>
                  <a:schemeClr val="accent5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Chest wall or SCJ joint infection</a:t>
            </a:r>
          </a:p>
          <a:p>
            <a:pPr algn="ctr" latinLnBrk="1">
              <a:spcAft>
                <a:spcPts val="0"/>
              </a:spcAft>
            </a:pPr>
            <a:r>
              <a:rPr lang="en-US" altLang="ko-KR" sz="1000" b="1" kern="100" dirty="0">
                <a:solidFill>
                  <a:schemeClr val="accent5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n</a:t>
            </a:r>
            <a:r>
              <a:rPr lang="en-US" altLang="ko-KR" sz="1000" b="1" kern="100" dirty="0" smtClean="0">
                <a:solidFill>
                  <a:schemeClr val="accent5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=6</a:t>
            </a:r>
            <a:endParaRPr lang="ko-KR" sz="1000" b="1" kern="100" dirty="0">
              <a:solidFill>
                <a:schemeClr val="accent5">
                  <a:lumMod val="50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262469" y="6237312"/>
            <a:ext cx="9657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accent3">
                    <a:lumMod val="50000"/>
                  </a:schemeClr>
                </a:solidFill>
              </a:rPr>
              <a:t>Inclusion </a:t>
            </a:r>
            <a:endParaRPr lang="ko-KR" altLang="en-US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388363" y="1988840"/>
            <a:ext cx="1039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accent3">
                    <a:lumMod val="50000"/>
                  </a:schemeClr>
                </a:solidFill>
              </a:rPr>
              <a:t>Exclusion </a:t>
            </a:r>
            <a:endParaRPr lang="ko-KR" altLang="en-US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4" name="Rectangle 15"/>
          <p:cNvSpPr>
            <a:spLocks noChangeArrowheads="1"/>
          </p:cNvSpPr>
          <p:nvPr/>
        </p:nvSpPr>
        <p:spPr bwMode="auto">
          <a:xfrm>
            <a:off x="7212192" y="3717032"/>
            <a:ext cx="1392253" cy="393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 latinLnBrk="1">
              <a:spcAft>
                <a:spcPts val="0"/>
              </a:spcAft>
            </a:pPr>
            <a:r>
              <a:rPr lang="en-US" altLang="ko-KR" sz="1000" b="1" kern="100" dirty="0" smtClean="0">
                <a:solidFill>
                  <a:schemeClr val="accent5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Post operative</a:t>
            </a:r>
          </a:p>
          <a:p>
            <a:pPr algn="ctr" latinLnBrk="1">
              <a:spcAft>
                <a:spcPts val="0"/>
              </a:spcAft>
            </a:pPr>
            <a:r>
              <a:rPr lang="en-US" altLang="ko-KR" sz="1000" b="1" kern="100" dirty="0" smtClean="0">
                <a:solidFill>
                  <a:schemeClr val="accent5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n=2</a:t>
            </a:r>
            <a:endParaRPr lang="ko-KR" sz="1000" b="1" kern="100" dirty="0">
              <a:solidFill>
                <a:schemeClr val="accent5">
                  <a:lumMod val="50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5" name="Rectangle 15"/>
          <p:cNvSpPr>
            <a:spLocks noChangeArrowheads="1"/>
          </p:cNvSpPr>
          <p:nvPr/>
        </p:nvSpPr>
        <p:spPr bwMode="auto">
          <a:xfrm>
            <a:off x="7212192" y="4835755"/>
            <a:ext cx="1392253" cy="39344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 latinLnBrk="1">
              <a:spcAft>
                <a:spcPts val="0"/>
              </a:spcAft>
            </a:pPr>
            <a:r>
              <a:rPr lang="en-US" altLang="ko-KR" sz="1000" b="1" kern="100" dirty="0" smtClean="0">
                <a:solidFill>
                  <a:schemeClr val="accent5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Unknown origin</a:t>
            </a:r>
          </a:p>
          <a:p>
            <a:pPr algn="ctr" latinLnBrk="1">
              <a:spcAft>
                <a:spcPts val="0"/>
              </a:spcAft>
            </a:pPr>
            <a:r>
              <a:rPr lang="en-US" altLang="ko-KR" sz="1000" b="1" kern="100" dirty="0" smtClean="0">
                <a:solidFill>
                  <a:schemeClr val="accent5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n=1</a:t>
            </a:r>
            <a:endParaRPr lang="ko-KR" sz="1000" b="1" kern="100" dirty="0">
              <a:solidFill>
                <a:schemeClr val="accent5">
                  <a:lumMod val="50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>
            <a:off x="5782888" y="3356992"/>
            <a:ext cx="1428513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5782888" y="3933056"/>
            <a:ext cx="1428513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5782888" y="5013176"/>
            <a:ext cx="1428513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7208720" y="4221089"/>
            <a:ext cx="1392253" cy="48161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 latinLnBrk="1">
              <a:spcAft>
                <a:spcPts val="0"/>
              </a:spcAft>
            </a:pPr>
            <a:r>
              <a:rPr lang="en-US" altLang="ko-KR" sz="1000" b="1" kern="100" dirty="0" smtClean="0">
                <a:solidFill>
                  <a:schemeClr val="accent5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After radical neck surgery for cancer</a:t>
            </a:r>
            <a:endParaRPr lang="en-US" altLang="ko-KR" sz="1000" b="1" kern="100" dirty="0">
              <a:solidFill>
                <a:schemeClr val="accent5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algn="ctr" latinLnBrk="1">
              <a:spcAft>
                <a:spcPts val="0"/>
              </a:spcAft>
            </a:pPr>
            <a:r>
              <a:rPr lang="en-US" altLang="ko-KR" sz="1000" b="1" kern="100" dirty="0" smtClean="0">
                <a:solidFill>
                  <a:schemeClr val="accent5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n=1</a:t>
            </a:r>
            <a:endParaRPr lang="ko-KR" sz="1000" b="1" kern="100" dirty="0">
              <a:solidFill>
                <a:schemeClr val="accent5">
                  <a:lumMod val="50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>
            <a:off x="5779416" y="4499677"/>
            <a:ext cx="1428513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41373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/>
              <a:t>Surgical Treatment strategy is shown in figure 1.</a:t>
            </a:r>
          </a:p>
          <a:p>
            <a:endParaRPr lang="ko-KR" altLang="en-US" sz="2000" dirty="0"/>
          </a:p>
          <a:p>
            <a:pPr marL="0" indent="0">
              <a:buNone/>
            </a:pPr>
            <a:endParaRPr lang="ko-KR" altLang="en-US" sz="2000" dirty="0"/>
          </a:p>
        </p:txBody>
      </p:sp>
      <p:pic>
        <p:nvPicPr>
          <p:cNvPr id="4" name="Picture 2" descr="C:\Users\son\Desktop\figure 1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132856"/>
            <a:ext cx="8594398" cy="4464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1008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9596969"/>
              </p:ext>
            </p:extLst>
          </p:nvPr>
        </p:nvGraphicFramePr>
        <p:xfrm>
          <a:off x="287524" y="1628800"/>
          <a:ext cx="3924436" cy="502920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605826"/>
                <a:gridCol w="1318610"/>
              </a:tblGrid>
              <a:tr h="234026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 </a:t>
                      </a:r>
                      <a:r>
                        <a:rPr lang="en-US" sz="1100" kern="100" dirty="0" smtClean="0">
                          <a:effectLst/>
                        </a:rPr>
                        <a:t>n=24</a:t>
                      </a:r>
                      <a:endParaRPr lang="ko-KR" sz="105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>
                          <a:effectLst/>
                        </a:rPr>
                        <a:t> 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Gender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 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  </a:t>
                      </a:r>
                      <a:r>
                        <a:rPr lang="en-US" sz="1100" kern="100" dirty="0" smtClean="0">
                          <a:effectLst/>
                        </a:rPr>
                        <a:t>Male : </a:t>
                      </a:r>
                      <a:r>
                        <a:rPr lang="en-US" altLang="ko-KR" sz="1100" kern="100" dirty="0" smtClean="0">
                          <a:effectLst/>
                        </a:rPr>
                        <a:t>Female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14 : 10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Mean Age (</a:t>
                      </a:r>
                      <a:r>
                        <a:rPr lang="en-US" sz="1100" kern="100" dirty="0" smtClean="0">
                          <a:effectLst/>
                        </a:rPr>
                        <a:t>years)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54.6 ± 13.8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Source of infection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  odontogenic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6 (25%)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  </a:t>
                      </a:r>
                      <a:r>
                        <a:rPr lang="en-US" sz="1100" kern="100" dirty="0" smtClean="0">
                          <a:effectLst/>
                        </a:rPr>
                        <a:t>pharyngeal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18 (75%)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 err="1">
                          <a:effectLst/>
                        </a:rPr>
                        <a:t>Endoclassification</a:t>
                      </a:r>
                      <a:r>
                        <a:rPr lang="en-US" sz="1100" kern="100" dirty="0">
                          <a:effectLst/>
                        </a:rPr>
                        <a:t> 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27000" marR="0" lvl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00" dirty="0">
                          <a:effectLst/>
                        </a:rPr>
                        <a:t>Type </a:t>
                      </a:r>
                      <a:r>
                        <a:rPr lang="en-US" altLang="ko-KR" sz="1100" b="1" dirty="0" smtClean="0"/>
                        <a:t>Ⅰ</a:t>
                      </a:r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7 (29.2%)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27000" marR="0" lvl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00" dirty="0">
                          <a:effectLst/>
                        </a:rPr>
                        <a:t>Type </a:t>
                      </a:r>
                      <a:r>
                        <a:rPr lang="en-US" altLang="ko-KR" sz="1100" b="1" dirty="0" err="1" smtClean="0"/>
                        <a:t>Ⅱa</a:t>
                      </a:r>
                      <a:endParaRPr lang="en-US" altLang="ko-KR" sz="1100" b="1" dirty="0" smtClean="0"/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3 (12.5%)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27000" marR="0" lvl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00" dirty="0">
                          <a:effectLst/>
                        </a:rPr>
                        <a:t>Type </a:t>
                      </a:r>
                      <a:r>
                        <a:rPr lang="en-US" altLang="ko-KR" sz="1100" b="1" dirty="0" err="1" smtClean="0"/>
                        <a:t>Ⅱb</a:t>
                      </a:r>
                      <a:endParaRPr lang="en-US" altLang="ko-KR" sz="1100" b="1" dirty="0" smtClean="0"/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14 (58.3%)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Cervical extension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2700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Right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4 (16.7%)</a:t>
                      </a:r>
                    </a:p>
                  </a:txBody>
                  <a:tcPr marL="49094" marR="49094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2700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Left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3 (12.5%)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2700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bilateral</a:t>
                      </a:r>
                      <a:endParaRPr lang="ko-KR" sz="11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17 (70.8%)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</a:tr>
              <a:tr h="25146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Pleural effusion </a:t>
                      </a:r>
                      <a:endParaRPr lang="ko-KR" sz="11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2700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no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12 (50%)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2700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 smtClean="0">
                          <a:effectLst/>
                        </a:rPr>
                        <a:t>Right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7 (29.2%)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2700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 smtClean="0">
                          <a:effectLst/>
                        </a:rPr>
                        <a:t>Left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1 (4.2%)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</a:tr>
              <a:tr h="251460">
                <a:tc>
                  <a:txBody>
                    <a:bodyPr/>
                    <a:lstStyle/>
                    <a:p>
                      <a:pPr marL="12700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Bilateral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4 (16.7%)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9094" marR="49094" marT="0" marB="0"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53276" y="1340766"/>
            <a:ext cx="3600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</a:rPr>
              <a:t>Site and Extension of </a:t>
            </a:r>
            <a:r>
              <a:rPr lang="en-US" altLang="ko-KR" sz="1200" b="1" dirty="0" err="1" smtClean="0">
                <a:solidFill>
                  <a:schemeClr val="accent5">
                    <a:lumMod val="50000"/>
                  </a:schemeClr>
                </a:solidFill>
              </a:rPr>
              <a:t>mediastinitis</a:t>
            </a:r>
            <a:endParaRPr lang="ko-KR" altLang="ko-KR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258362"/>
              </p:ext>
            </p:extLst>
          </p:nvPr>
        </p:nvGraphicFramePr>
        <p:xfrm>
          <a:off x="4788024" y="1628805"/>
          <a:ext cx="3888432" cy="5011756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736304"/>
                <a:gridCol w="1152128"/>
              </a:tblGrid>
              <a:tr h="33441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00" dirty="0">
                          <a:effectLst/>
                        </a:rPr>
                        <a:t> </a:t>
                      </a:r>
                      <a:r>
                        <a:rPr lang="en-US" altLang="ko-KR" sz="1050" kern="100" dirty="0" smtClean="0">
                          <a:effectLst/>
                        </a:rPr>
                        <a:t> n=24</a:t>
                      </a:r>
                      <a:endParaRPr lang="ko-KR" altLang="ko-KR" sz="1000" kern="100" dirty="0" smtClean="0">
                        <a:effectLst/>
                        <a:latin typeface="+mn-lt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ko-KR" sz="105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</a:tr>
              <a:tr h="33441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kern="100" dirty="0" smtClean="0">
                          <a:effectLst/>
                        </a:rPr>
                        <a:t>Surgical approach</a:t>
                      </a:r>
                      <a:endParaRPr lang="ko-KR" altLang="ko-KR" sz="1000" kern="100" dirty="0" smtClean="0">
                        <a:effectLst/>
                        <a:latin typeface="+mn-lt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05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</a:tr>
              <a:tr h="278080">
                <a:tc>
                  <a:txBody>
                    <a:bodyPr/>
                    <a:lstStyle/>
                    <a:p>
                      <a:pPr lvl="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   Cervical drainage</a:t>
                      </a:r>
                      <a:endParaRPr lang="ko-KR" sz="105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05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</a:tr>
              <a:tr h="359726">
                <a:tc>
                  <a:txBody>
                    <a:bodyPr/>
                    <a:lstStyle/>
                    <a:p>
                      <a:pPr lvl="1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Unilateral</a:t>
                      </a:r>
                      <a:endParaRPr lang="ko-KR" sz="105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11 (45.8%)</a:t>
                      </a:r>
                      <a:endParaRPr lang="ko-KR" sz="105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</a:tr>
              <a:tr h="307443">
                <a:tc>
                  <a:txBody>
                    <a:bodyPr/>
                    <a:lstStyle/>
                    <a:p>
                      <a:pPr lvl="1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Bilateral</a:t>
                      </a:r>
                      <a:endParaRPr lang="ko-KR" sz="105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13 (54.2%)</a:t>
                      </a:r>
                      <a:endParaRPr lang="ko-KR" sz="105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</a:tr>
              <a:tr h="329208">
                <a:tc>
                  <a:txBody>
                    <a:bodyPr/>
                    <a:lstStyle/>
                    <a:p>
                      <a:pPr marL="127000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 VATS drainage</a:t>
                      </a:r>
                      <a:endParaRPr lang="ko-KR" sz="11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05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</a:tr>
              <a:tr h="307443">
                <a:tc>
                  <a:txBody>
                    <a:bodyPr/>
                    <a:lstStyle/>
                    <a:p>
                      <a:pPr lvl="1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Unilateral</a:t>
                      </a:r>
                      <a:endParaRPr lang="ko-KR" sz="105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18 (75%)</a:t>
                      </a:r>
                      <a:endParaRPr lang="ko-KR" sz="105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</a:tr>
              <a:tr h="334412">
                <a:tc>
                  <a:txBody>
                    <a:bodyPr/>
                    <a:lstStyle/>
                    <a:p>
                      <a:pPr lvl="1" algn="just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Bilateral</a:t>
                      </a:r>
                      <a:endParaRPr lang="ko-KR" sz="105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kern="10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6 (25%)</a:t>
                      </a:r>
                      <a:endParaRPr lang="ko-KR" sz="105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</a:tr>
              <a:tr h="334412">
                <a:tc>
                  <a:txBody>
                    <a:bodyPr/>
                    <a:lstStyle/>
                    <a:p>
                      <a:pPr marL="0" algn="just" defTabSz="914400" rtl="0" eaLnBrk="1" latinLnBrk="1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Open</a:t>
                      </a:r>
                      <a:r>
                        <a:rPr lang="en-US" altLang="ko-KR" sz="1100" b="1" kern="1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Conversion</a:t>
                      </a:r>
                      <a:endParaRPr lang="ko-KR" sz="11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145" marR="41145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kern="100" dirty="0" smtClean="0"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3 (12.5%)</a:t>
                      </a:r>
                      <a:endParaRPr lang="ko-KR" sz="105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</a:tr>
              <a:tr h="334412">
                <a:tc>
                  <a:txBody>
                    <a:bodyPr/>
                    <a:lstStyle/>
                    <a:p>
                      <a:pPr marL="0" algn="just" defTabSz="914400" rtl="0" eaLnBrk="1" latinLnBrk="1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Operation time (min)</a:t>
                      </a:r>
                      <a:endParaRPr lang="ko-KR" sz="11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145" marR="41145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kern="100" dirty="0" smtClean="0">
                          <a:effectLst/>
                          <a:latin typeface="+mn-lt"/>
                          <a:ea typeface="맑은 고딕"/>
                          <a:cs typeface="Times New Roman"/>
                        </a:rPr>
                        <a:t>253.5 ±124.9</a:t>
                      </a:r>
                      <a:endParaRPr lang="ko-KR" sz="105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</a:tr>
              <a:tr h="334412">
                <a:tc>
                  <a:txBody>
                    <a:bodyPr/>
                    <a:lstStyle/>
                    <a:p>
                      <a:pPr marL="0" algn="just" defTabSz="914400" rtl="0" eaLnBrk="1" latinLnBrk="1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EBL (ml)</a:t>
                      </a:r>
                      <a:endParaRPr lang="ko-KR" sz="11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145" marR="41145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kern="100" dirty="0" smtClean="0">
                          <a:effectLst/>
                          <a:latin typeface="+mn-lt"/>
                          <a:ea typeface="맑은 고딕"/>
                          <a:cs typeface="Times New Roman"/>
                        </a:rPr>
                        <a:t>482.1 ± 632.2</a:t>
                      </a:r>
                      <a:endParaRPr lang="ko-KR" sz="105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</a:tr>
              <a:tr h="334412">
                <a:tc>
                  <a:txBody>
                    <a:bodyPr/>
                    <a:lstStyle/>
                    <a:p>
                      <a:pPr marL="0" algn="just" defTabSz="914400" rtl="0" eaLnBrk="1" latinLnBrk="1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ICU stay (day) </a:t>
                      </a:r>
                      <a:endParaRPr lang="ko-KR" sz="11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145" marR="41145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kern="100" dirty="0" smtClean="0">
                          <a:effectLst/>
                          <a:latin typeface="+mn-lt"/>
                          <a:ea typeface="맑은 고딕"/>
                          <a:cs typeface="Times New Roman"/>
                        </a:rPr>
                        <a:t>39.3 ± 15.8</a:t>
                      </a:r>
                      <a:endParaRPr lang="ko-KR" sz="105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</a:tr>
              <a:tr h="334412">
                <a:tc>
                  <a:txBody>
                    <a:bodyPr/>
                    <a:lstStyle/>
                    <a:p>
                      <a:pPr marL="0" algn="just" defTabSz="914400" rtl="0" eaLnBrk="1" latinLnBrk="1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stay (day)</a:t>
                      </a:r>
                      <a:endParaRPr lang="ko-KR" sz="11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145" marR="41145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10.2 </a:t>
                      </a: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/>
                        </a:rPr>
                        <a:t>± 13.8</a:t>
                      </a:r>
                      <a:endParaRPr lang="ko-KR" altLang="ko-KR" sz="1000" kern="100" dirty="0" smtClean="0"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</a:tr>
              <a:tr h="420148">
                <a:tc>
                  <a:txBody>
                    <a:bodyPr/>
                    <a:lstStyle/>
                    <a:p>
                      <a:pPr marL="0" algn="just" defTabSz="914400" rtl="0" eaLnBrk="1" latinLnBrk="1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Re-operation</a:t>
                      </a:r>
                      <a:r>
                        <a:rPr lang="en-US" altLang="ko-KR" sz="1100" b="1" kern="1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ko-KR" sz="11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145" marR="41145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b="1" kern="1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11 (45.8%)</a:t>
                      </a:r>
                      <a:endParaRPr lang="ko-KR" sz="1050" b="1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</a:tr>
              <a:tr h="334412">
                <a:tc>
                  <a:txBody>
                    <a:bodyPr/>
                    <a:lstStyle/>
                    <a:p>
                      <a:pPr marL="0" algn="just" defTabSz="914400" rtl="0" eaLnBrk="1" latinLnBrk="1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Mortality</a:t>
                      </a:r>
                      <a:endParaRPr lang="ko-KR" sz="11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145" marR="41145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50" b="1" kern="1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맑은 고딕"/>
                          <a:ea typeface="맑은 고딕"/>
                          <a:cs typeface="Times New Roman"/>
                        </a:rPr>
                        <a:t>2 (8.3%)</a:t>
                      </a:r>
                      <a:endParaRPr lang="ko-KR" sz="1050" b="1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1145" marR="41145" marT="0" marB="0" anchor="ctr"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4716016" y="1340767"/>
            <a:ext cx="3600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</a:rPr>
              <a:t>Surgical approach and outcomes</a:t>
            </a:r>
            <a:endParaRPr lang="ko-KR" altLang="ko-KR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86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grpSp>
        <p:nvGrpSpPr>
          <p:cNvPr id="49" name="그룹 48"/>
          <p:cNvGrpSpPr/>
          <p:nvPr/>
        </p:nvGrpSpPr>
        <p:grpSpPr>
          <a:xfrm>
            <a:off x="3534468" y="1383280"/>
            <a:ext cx="5400600" cy="4389638"/>
            <a:chOff x="1763688" y="1545384"/>
            <a:chExt cx="7178700" cy="4988368"/>
          </a:xfrm>
        </p:grpSpPr>
        <p:grpSp>
          <p:nvGrpSpPr>
            <p:cNvPr id="42" name="그룹 41"/>
            <p:cNvGrpSpPr/>
            <p:nvPr/>
          </p:nvGrpSpPr>
          <p:grpSpPr>
            <a:xfrm>
              <a:off x="1763688" y="2492896"/>
              <a:ext cx="7056784" cy="3600400"/>
              <a:chOff x="1443120" y="2784010"/>
              <a:chExt cx="6997576" cy="2751722"/>
            </a:xfrm>
          </p:grpSpPr>
          <p:sp>
            <p:nvSpPr>
              <p:cNvPr id="11" name="모서리가 둥근 직사각형 10"/>
              <p:cNvSpPr/>
              <p:nvPr/>
            </p:nvSpPr>
            <p:spPr>
              <a:xfrm>
                <a:off x="1443120" y="2784010"/>
                <a:ext cx="1440160" cy="648072"/>
              </a:xfrm>
              <a:prstGeom prst="round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900" b="1" dirty="0" err="1" smtClean="0"/>
                  <a:t>EndoclassificatioⅠ</a:t>
                </a:r>
                <a:endParaRPr lang="en-US" altLang="ko-KR" sz="900" b="1" dirty="0" smtClean="0"/>
              </a:p>
              <a:p>
                <a:pPr algn="ctr"/>
                <a:r>
                  <a:rPr lang="en-US" altLang="ko-KR" sz="900" b="1" dirty="0" smtClean="0"/>
                  <a:t>n=7</a:t>
                </a:r>
                <a:endParaRPr lang="ko-KR" altLang="en-US" sz="900" b="1" dirty="0"/>
              </a:p>
            </p:txBody>
          </p:sp>
          <p:sp>
            <p:nvSpPr>
              <p:cNvPr id="20" name="모서리가 둥근 직사각형 19"/>
              <p:cNvSpPr/>
              <p:nvPr/>
            </p:nvSpPr>
            <p:spPr>
              <a:xfrm>
                <a:off x="1443120" y="4887660"/>
                <a:ext cx="1440160" cy="648072"/>
              </a:xfrm>
              <a:prstGeom prst="round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altLang="ko-KR" sz="880" b="1" dirty="0" err="1" smtClean="0">
                    <a:solidFill>
                      <a:prstClr val="black"/>
                    </a:solidFill>
                  </a:rPr>
                  <a:t>Endoclassification</a:t>
                </a:r>
                <a:r>
                  <a:rPr lang="ko-KR" altLang="en-US" sz="880" b="1" dirty="0">
                    <a:solidFill>
                      <a:prstClr val="black"/>
                    </a:solidFill>
                  </a:rPr>
                  <a:t> </a:t>
                </a:r>
                <a:r>
                  <a:rPr lang="en-US" altLang="ko-KR" sz="880" b="1" dirty="0" err="1" smtClean="0">
                    <a:solidFill>
                      <a:prstClr val="black"/>
                    </a:solidFill>
                  </a:rPr>
                  <a:t>Ⅱb</a:t>
                </a:r>
                <a:endParaRPr lang="en-US" altLang="ko-KR" sz="880" b="1" dirty="0" smtClean="0">
                  <a:solidFill>
                    <a:prstClr val="black"/>
                  </a:solidFill>
                </a:endParaRPr>
              </a:p>
              <a:p>
                <a:pPr lvl="0" algn="ctr"/>
                <a:r>
                  <a:rPr lang="en-US" altLang="ko-KR" sz="880" b="1" dirty="0">
                    <a:solidFill>
                      <a:prstClr val="black"/>
                    </a:solidFill>
                  </a:rPr>
                  <a:t>n</a:t>
                </a:r>
                <a:r>
                  <a:rPr lang="en-US" altLang="ko-KR" sz="880" b="1" dirty="0" smtClean="0">
                    <a:solidFill>
                      <a:prstClr val="black"/>
                    </a:solidFill>
                  </a:rPr>
                  <a:t>=14</a:t>
                </a:r>
                <a:endParaRPr lang="ko-KR" altLang="en-US" sz="88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모서리가 둥근 직사각형 20"/>
              <p:cNvSpPr/>
              <p:nvPr/>
            </p:nvSpPr>
            <p:spPr>
              <a:xfrm>
                <a:off x="3295592" y="2800637"/>
                <a:ext cx="1440160" cy="648072"/>
              </a:xfrm>
              <a:prstGeom prst="round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900" b="1" dirty="0" smtClean="0"/>
                  <a:t>No effusion : 6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ko-KR" sz="900" b="1" dirty="0" smtClean="0"/>
                  <a:t>Unilateral : 1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ko-KR" sz="900" b="1" dirty="0" smtClean="0"/>
                  <a:t>Bilateral : 0</a:t>
                </a:r>
                <a:endParaRPr lang="ko-KR" altLang="en-US" sz="900" b="1" dirty="0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1443120" y="3828125"/>
                <a:ext cx="1440160" cy="648072"/>
              </a:xfrm>
              <a:prstGeom prst="round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900" b="1" dirty="0" err="1" smtClean="0"/>
                  <a:t>Endoclassification</a:t>
                </a:r>
                <a:r>
                  <a:rPr lang="en-US" altLang="ko-KR" sz="900" b="1" dirty="0" smtClean="0"/>
                  <a:t> </a:t>
                </a:r>
                <a:r>
                  <a:rPr lang="en-US" altLang="ko-KR" sz="900" b="1" dirty="0" err="1" smtClean="0"/>
                  <a:t>Ⅱa</a:t>
                </a:r>
                <a:endParaRPr lang="en-US" altLang="ko-KR" sz="900" b="1" dirty="0" smtClean="0"/>
              </a:p>
              <a:p>
                <a:pPr algn="ctr"/>
                <a:r>
                  <a:rPr lang="en-US" altLang="ko-KR" sz="900" b="1" dirty="0"/>
                  <a:t>n</a:t>
                </a:r>
                <a:r>
                  <a:rPr lang="en-US" altLang="ko-KR" sz="900" b="1" dirty="0" smtClean="0"/>
                  <a:t>=3</a:t>
                </a:r>
                <a:endParaRPr lang="ko-KR" altLang="en-US" sz="900" b="1" dirty="0"/>
              </a:p>
            </p:txBody>
          </p:sp>
          <p:sp>
            <p:nvSpPr>
              <p:cNvPr id="23" name="모서리가 둥근 직사각형 22"/>
              <p:cNvSpPr/>
              <p:nvPr/>
            </p:nvSpPr>
            <p:spPr>
              <a:xfrm>
                <a:off x="3295592" y="3826253"/>
                <a:ext cx="1440160" cy="648072"/>
              </a:xfrm>
              <a:prstGeom prst="round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0" algn="ctr">
                  <a:lnSpc>
                    <a:spcPct val="150000"/>
                  </a:lnSpc>
                </a:pPr>
                <a:r>
                  <a:rPr lang="en-US" altLang="ko-KR" sz="900" b="1" dirty="0" smtClean="0"/>
                  <a:t>No effusion : 2</a:t>
                </a: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ko-KR" sz="900" b="1" dirty="0" smtClean="0">
                    <a:solidFill>
                      <a:prstClr val="black"/>
                    </a:solidFill>
                  </a:rPr>
                  <a:t>Unilateral : 1</a:t>
                </a: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ko-KR" sz="900" b="1" dirty="0" smtClean="0">
                    <a:solidFill>
                      <a:prstClr val="black"/>
                    </a:solidFill>
                  </a:rPr>
                  <a:t>Bilateral :  0</a:t>
                </a:r>
                <a:endParaRPr lang="ko-KR" altLang="en-US" sz="9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모서리가 둥근 직사각형 23"/>
              <p:cNvSpPr/>
              <p:nvPr/>
            </p:nvSpPr>
            <p:spPr>
              <a:xfrm>
                <a:off x="3295592" y="4887660"/>
                <a:ext cx="1440160" cy="648072"/>
              </a:xfrm>
              <a:prstGeom prst="round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900" b="1" dirty="0" smtClean="0"/>
                  <a:t>No effusion : 4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ko-KR" sz="900" b="1" dirty="0" smtClean="0"/>
                  <a:t>Unilateral : 6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ko-KR" sz="1000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Bilateral : 4</a:t>
                </a:r>
                <a:endParaRPr lang="ko-KR" altLang="en-US" sz="1000" b="1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5" name="모서리가 둥근 직사각형 24"/>
              <p:cNvSpPr/>
              <p:nvPr/>
            </p:nvSpPr>
            <p:spPr>
              <a:xfrm>
                <a:off x="5148064" y="3826253"/>
                <a:ext cx="1440160" cy="648072"/>
              </a:xfrm>
              <a:prstGeom prst="round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1200" dirty="0" smtClean="0"/>
                  <a:t>1 case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ko-KR" sz="1200" dirty="0" smtClean="0"/>
                  <a:t>(33%)</a:t>
                </a:r>
                <a:endParaRPr lang="ko-KR" altLang="en-US" sz="1200" dirty="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5148064" y="4887660"/>
                <a:ext cx="1440160" cy="648072"/>
              </a:xfrm>
              <a:prstGeom prst="round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1200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8 cases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ko-KR" sz="1200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(57%)</a:t>
                </a:r>
                <a:endParaRPr lang="ko-KR" altLang="en-US" sz="1200" b="1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7" name="모서리가 둥근 직사각형 26"/>
              <p:cNvSpPr/>
              <p:nvPr/>
            </p:nvSpPr>
            <p:spPr>
              <a:xfrm>
                <a:off x="5148064" y="2790310"/>
                <a:ext cx="1440160" cy="648072"/>
              </a:xfrm>
              <a:prstGeom prst="round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1200" dirty="0" smtClean="0"/>
                  <a:t>2 cases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ko-KR" sz="1200" dirty="0" smtClean="0"/>
                  <a:t>( 29%)</a:t>
                </a:r>
                <a:endParaRPr lang="ko-KR" altLang="en-US" sz="1600" dirty="0"/>
              </a:p>
            </p:txBody>
          </p:sp>
          <p:sp>
            <p:nvSpPr>
              <p:cNvPr id="28" name="모서리가 둥근 직사각형 27"/>
              <p:cNvSpPr/>
              <p:nvPr/>
            </p:nvSpPr>
            <p:spPr>
              <a:xfrm>
                <a:off x="7000536" y="3826253"/>
                <a:ext cx="1440160" cy="648072"/>
              </a:xfrm>
              <a:prstGeom prst="round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/>
                  <a:t>0 case</a:t>
                </a:r>
                <a:endParaRPr lang="ko-KR" altLang="en-US" sz="1200" dirty="0"/>
              </a:p>
            </p:txBody>
          </p:sp>
          <p:sp>
            <p:nvSpPr>
              <p:cNvPr id="29" name="모서리가 둥근 직사각형 28"/>
              <p:cNvSpPr/>
              <p:nvPr/>
            </p:nvSpPr>
            <p:spPr>
              <a:xfrm>
                <a:off x="7000536" y="4887660"/>
                <a:ext cx="1440160" cy="648072"/>
              </a:xfrm>
              <a:prstGeom prst="round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1400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2 cases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ko-KR" sz="1400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(14%)</a:t>
                </a:r>
                <a:endParaRPr lang="ko-KR" altLang="en-US" sz="1400" b="1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0" name="모서리가 둥근 직사각형 29"/>
              <p:cNvSpPr/>
              <p:nvPr/>
            </p:nvSpPr>
            <p:spPr>
              <a:xfrm>
                <a:off x="7000536" y="2784010"/>
                <a:ext cx="1440160" cy="648072"/>
              </a:xfrm>
              <a:prstGeom prst="round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/>
                  <a:t>0 case</a:t>
                </a:r>
                <a:endParaRPr lang="ko-KR" altLang="en-US" sz="1200" dirty="0"/>
              </a:p>
            </p:txBody>
          </p:sp>
          <p:cxnSp>
            <p:nvCxnSpPr>
              <p:cNvPr id="32" name="직선 연결선 31"/>
              <p:cNvCxnSpPr>
                <a:endCxn id="21" idx="1"/>
              </p:cNvCxnSpPr>
              <p:nvPr/>
            </p:nvCxnSpPr>
            <p:spPr>
              <a:xfrm>
                <a:off x="2883280" y="3124673"/>
                <a:ext cx="412312" cy="0"/>
              </a:xfrm>
              <a:prstGeom prst="line">
                <a:avLst/>
              </a:prstGeom>
              <a:ln w="28575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4" name="직선 연결선 33"/>
              <p:cNvCxnSpPr/>
              <p:nvPr/>
            </p:nvCxnSpPr>
            <p:spPr>
              <a:xfrm>
                <a:off x="6588224" y="3124673"/>
                <a:ext cx="412312" cy="0"/>
              </a:xfrm>
              <a:prstGeom prst="line">
                <a:avLst/>
              </a:prstGeom>
              <a:ln w="28575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5" name="직선 연결선 34"/>
              <p:cNvCxnSpPr/>
              <p:nvPr/>
            </p:nvCxnSpPr>
            <p:spPr>
              <a:xfrm>
                <a:off x="2883280" y="4150289"/>
                <a:ext cx="412312" cy="0"/>
              </a:xfrm>
              <a:prstGeom prst="line">
                <a:avLst/>
              </a:prstGeom>
              <a:ln w="28575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6" name="직선 연결선 35"/>
              <p:cNvCxnSpPr/>
              <p:nvPr/>
            </p:nvCxnSpPr>
            <p:spPr>
              <a:xfrm>
                <a:off x="4735752" y="5211696"/>
                <a:ext cx="412312" cy="0"/>
              </a:xfrm>
              <a:prstGeom prst="line">
                <a:avLst/>
              </a:prstGeom>
              <a:ln w="28575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2883280" y="5211696"/>
                <a:ext cx="412312" cy="0"/>
              </a:xfrm>
              <a:prstGeom prst="line">
                <a:avLst/>
              </a:prstGeom>
              <a:ln w="28575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6588224" y="4138570"/>
                <a:ext cx="412312" cy="0"/>
              </a:xfrm>
              <a:prstGeom prst="line">
                <a:avLst/>
              </a:prstGeom>
              <a:ln w="28575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9" name="직선 연결선 38"/>
              <p:cNvCxnSpPr/>
              <p:nvPr/>
            </p:nvCxnSpPr>
            <p:spPr>
              <a:xfrm>
                <a:off x="4735752" y="4138570"/>
                <a:ext cx="412312" cy="0"/>
              </a:xfrm>
              <a:prstGeom prst="line">
                <a:avLst/>
              </a:prstGeom>
              <a:ln w="28575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/>
              <p:cNvCxnSpPr/>
              <p:nvPr/>
            </p:nvCxnSpPr>
            <p:spPr>
              <a:xfrm>
                <a:off x="4735752" y="3108046"/>
                <a:ext cx="412312" cy="0"/>
              </a:xfrm>
              <a:prstGeom prst="line">
                <a:avLst/>
              </a:prstGeom>
              <a:ln w="28575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/>
              <p:cNvCxnSpPr/>
              <p:nvPr/>
            </p:nvCxnSpPr>
            <p:spPr>
              <a:xfrm>
                <a:off x="6588224" y="5224361"/>
                <a:ext cx="412312" cy="0"/>
              </a:xfrm>
              <a:prstGeom prst="line">
                <a:avLst/>
              </a:prstGeom>
              <a:ln w="28575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43" name="모서리가 둥근 직사각형 42"/>
            <p:cNvSpPr/>
            <p:nvPr/>
          </p:nvSpPr>
          <p:spPr>
            <a:xfrm>
              <a:off x="3491880" y="1556792"/>
              <a:ext cx="1728192" cy="49685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모서리가 둥근 직사각형 43"/>
            <p:cNvSpPr/>
            <p:nvPr/>
          </p:nvSpPr>
          <p:spPr>
            <a:xfrm>
              <a:off x="5374002" y="1565200"/>
              <a:ext cx="1728192" cy="49685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모서리가 둥근 직사각형 44"/>
            <p:cNvSpPr/>
            <p:nvPr/>
          </p:nvSpPr>
          <p:spPr>
            <a:xfrm>
              <a:off x="7214196" y="1545384"/>
              <a:ext cx="1728192" cy="49685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631834" y="1846722"/>
              <a:ext cx="13742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accent3">
                      <a:lumMod val="50000"/>
                    </a:schemeClr>
                  </a:solidFill>
                </a:rPr>
                <a:t>Pleural effusion</a:t>
              </a:r>
              <a:endParaRPr lang="ko-KR" altLang="en-US" sz="12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335861" y="1846362"/>
              <a:ext cx="13742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accent3">
                      <a:lumMod val="50000"/>
                    </a:schemeClr>
                  </a:solidFill>
                </a:rPr>
                <a:t>Mortality</a:t>
              </a:r>
              <a:endParaRPr lang="ko-KR" altLang="en-US" sz="12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495918" y="1831892"/>
              <a:ext cx="13742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accent3">
                      <a:lumMod val="50000"/>
                    </a:schemeClr>
                  </a:solidFill>
                </a:rPr>
                <a:t>Re-operation</a:t>
              </a:r>
              <a:endParaRPr lang="ko-KR" altLang="en-US" sz="12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 flipH="1">
            <a:off x="179512" y="1120185"/>
            <a:ext cx="3242354" cy="5405159"/>
            <a:chOff x="3343528" y="362116"/>
            <a:chExt cx="5415404" cy="6620231"/>
          </a:xfrm>
        </p:grpSpPr>
        <p:pic>
          <p:nvPicPr>
            <p:cNvPr id="59" name="그림 58"/>
            <p:cNvPicPr>
              <a:picLocks noChangeAspect="1"/>
            </p:cNvPicPr>
            <p:nvPr/>
          </p:nvPicPr>
          <p:blipFill rotWithShape="1">
            <a:blip r:embed="rId3"/>
            <a:srcRect l="-2959" t="7144" b="-488"/>
            <a:stretch/>
          </p:blipFill>
          <p:spPr>
            <a:xfrm flipH="1">
              <a:off x="3343528" y="362116"/>
              <a:ext cx="5054599" cy="6620231"/>
            </a:xfrm>
            <a:prstGeom prst="rect">
              <a:avLst/>
            </a:prstGeom>
          </p:spPr>
        </p:pic>
        <p:sp>
          <p:nvSpPr>
            <p:cNvPr id="60" name="Freeform 455"/>
            <p:cNvSpPr>
              <a:spLocks noChangeAspect="1"/>
            </p:cNvSpPr>
            <p:nvPr/>
          </p:nvSpPr>
          <p:spPr bwMode="auto">
            <a:xfrm>
              <a:off x="4595128" y="4891551"/>
              <a:ext cx="289591" cy="184650"/>
            </a:xfrm>
            <a:custGeom>
              <a:avLst/>
              <a:gdLst>
                <a:gd name="T0" fmla="*/ 19 w 61"/>
                <a:gd name="T1" fmla="*/ 0 h 39"/>
                <a:gd name="T2" fmla="*/ 21 w 61"/>
                <a:gd name="T3" fmla="*/ 4 h 39"/>
                <a:gd name="T4" fmla="*/ 29 w 61"/>
                <a:gd name="T5" fmla="*/ 7 h 39"/>
                <a:gd name="T6" fmla="*/ 43 w 61"/>
                <a:gd name="T7" fmla="*/ 10 h 39"/>
                <a:gd name="T8" fmla="*/ 56 w 61"/>
                <a:gd name="T9" fmla="*/ 8 h 39"/>
                <a:gd name="T10" fmla="*/ 59 w 61"/>
                <a:gd name="T11" fmla="*/ 13 h 39"/>
                <a:gd name="T12" fmla="*/ 58 w 61"/>
                <a:gd name="T13" fmla="*/ 20 h 39"/>
                <a:gd name="T14" fmla="*/ 61 w 61"/>
                <a:gd name="T15" fmla="*/ 32 h 39"/>
                <a:gd name="T16" fmla="*/ 56 w 61"/>
                <a:gd name="T17" fmla="*/ 37 h 39"/>
                <a:gd name="T18" fmla="*/ 51 w 61"/>
                <a:gd name="T19" fmla="*/ 37 h 39"/>
                <a:gd name="T20" fmla="*/ 39 w 61"/>
                <a:gd name="T21" fmla="*/ 31 h 39"/>
                <a:gd name="T22" fmla="*/ 34 w 61"/>
                <a:gd name="T23" fmla="*/ 32 h 39"/>
                <a:gd name="T24" fmla="*/ 21 w 61"/>
                <a:gd name="T25" fmla="*/ 29 h 39"/>
                <a:gd name="T26" fmla="*/ 15 w 61"/>
                <a:gd name="T27" fmla="*/ 31 h 39"/>
                <a:gd name="T28" fmla="*/ 8 w 61"/>
                <a:gd name="T29" fmla="*/ 24 h 39"/>
                <a:gd name="T30" fmla="*/ 0 w 61"/>
                <a:gd name="T31" fmla="*/ 2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39">
                  <a:moveTo>
                    <a:pt x="19" y="0"/>
                  </a:moveTo>
                  <a:cubicBezTo>
                    <a:pt x="21" y="0"/>
                    <a:pt x="21" y="2"/>
                    <a:pt x="21" y="4"/>
                  </a:cubicBezTo>
                  <a:cubicBezTo>
                    <a:pt x="24" y="5"/>
                    <a:pt x="24" y="7"/>
                    <a:pt x="29" y="7"/>
                  </a:cubicBezTo>
                  <a:cubicBezTo>
                    <a:pt x="31" y="8"/>
                    <a:pt x="39" y="10"/>
                    <a:pt x="43" y="10"/>
                  </a:cubicBezTo>
                  <a:cubicBezTo>
                    <a:pt x="48" y="10"/>
                    <a:pt x="53" y="8"/>
                    <a:pt x="56" y="8"/>
                  </a:cubicBezTo>
                  <a:cubicBezTo>
                    <a:pt x="59" y="8"/>
                    <a:pt x="59" y="12"/>
                    <a:pt x="59" y="13"/>
                  </a:cubicBezTo>
                  <a:cubicBezTo>
                    <a:pt x="59" y="15"/>
                    <a:pt x="58" y="16"/>
                    <a:pt x="58" y="20"/>
                  </a:cubicBezTo>
                  <a:cubicBezTo>
                    <a:pt x="58" y="23"/>
                    <a:pt x="61" y="29"/>
                    <a:pt x="61" y="32"/>
                  </a:cubicBezTo>
                  <a:cubicBezTo>
                    <a:pt x="61" y="36"/>
                    <a:pt x="58" y="37"/>
                    <a:pt x="56" y="37"/>
                  </a:cubicBezTo>
                  <a:cubicBezTo>
                    <a:pt x="55" y="39"/>
                    <a:pt x="55" y="39"/>
                    <a:pt x="51" y="37"/>
                  </a:cubicBezTo>
                  <a:cubicBezTo>
                    <a:pt x="48" y="36"/>
                    <a:pt x="43" y="31"/>
                    <a:pt x="39" y="31"/>
                  </a:cubicBezTo>
                  <a:cubicBezTo>
                    <a:pt x="35" y="29"/>
                    <a:pt x="35" y="32"/>
                    <a:pt x="34" y="32"/>
                  </a:cubicBezTo>
                  <a:cubicBezTo>
                    <a:pt x="29" y="32"/>
                    <a:pt x="24" y="29"/>
                    <a:pt x="21" y="29"/>
                  </a:cubicBezTo>
                  <a:cubicBezTo>
                    <a:pt x="18" y="29"/>
                    <a:pt x="16" y="31"/>
                    <a:pt x="15" y="31"/>
                  </a:cubicBezTo>
                  <a:cubicBezTo>
                    <a:pt x="11" y="29"/>
                    <a:pt x="10" y="26"/>
                    <a:pt x="8" y="24"/>
                  </a:cubicBezTo>
                  <a:cubicBezTo>
                    <a:pt x="5" y="23"/>
                    <a:pt x="2" y="23"/>
                    <a:pt x="0" y="21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1" name="자유형 60"/>
            <p:cNvSpPr/>
            <p:nvPr/>
          </p:nvSpPr>
          <p:spPr>
            <a:xfrm>
              <a:off x="5651429" y="1765300"/>
              <a:ext cx="646512" cy="4711700"/>
            </a:xfrm>
            <a:custGeom>
              <a:avLst/>
              <a:gdLst>
                <a:gd name="connsiteX0" fmla="*/ 88971 w 646512"/>
                <a:gd name="connsiteY0" fmla="*/ 0 h 4711700"/>
                <a:gd name="connsiteX1" fmla="*/ 71 w 646512"/>
                <a:gd name="connsiteY1" fmla="*/ 660400 h 4711700"/>
                <a:gd name="connsiteX2" fmla="*/ 101671 w 646512"/>
                <a:gd name="connsiteY2" fmla="*/ 1524000 h 4711700"/>
                <a:gd name="connsiteX3" fmla="*/ 457271 w 646512"/>
                <a:gd name="connsiteY3" fmla="*/ 2273300 h 4711700"/>
                <a:gd name="connsiteX4" fmla="*/ 622371 w 646512"/>
                <a:gd name="connsiteY4" fmla="*/ 2895600 h 4711700"/>
                <a:gd name="connsiteX5" fmla="*/ 635071 w 646512"/>
                <a:gd name="connsiteY5" fmla="*/ 3441700 h 4711700"/>
                <a:gd name="connsiteX6" fmla="*/ 520771 w 646512"/>
                <a:gd name="connsiteY6" fmla="*/ 3886200 h 4711700"/>
                <a:gd name="connsiteX7" fmla="*/ 355671 w 646512"/>
                <a:gd name="connsiteY7" fmla="*/ 4267200 h 4711700"/>
                <a:gd name="connsiteX8" fmla="*/ 241371 w 646512"/>
                <a:gd name="connsiteY8" fmla="*/ 4711700 h 4711700"/>
                <a:gd name="connsiteX9" fmla="*/ 241371 w 646512"/>
                <a:gd name="connsiteY9" fmla="*/ 4711700 h 471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6512" h="4711700">
                  <a:moveTo>
                    <a:pt x="88971" y="0"/>
                  </a:moveTo>
                  <a:cubicBezTo>
                    <a:pt x="43462" y="203200"/>
                    <a:pt x="-2046" y="406400"/>
                    <a:pt x="71" y="660400"/>
                  </a:cubicBezTo>
                  <a:cubicBezTo>
                    <a:pt x="2188" y="914400"/>
                    <a:pt x="25471" y="1255183"/>
                    <a:pt x="101671" y="1524000"/>
                  </a:cubicBezTo>
                  <a:cubicBezTo>
                    <a:pt x="177871" y="1792817"/>
                    <a:pt x="370488" y="2044700"/>
                    <a:pt x="457271" y="2273300"/>
                  </a:cubicBezTo>
                  <a:cubicBezTo>
                    <a:pt x="544054" y="2501900"/>
                    <a:pt x="592738" y="2700867"/>
                    <a:pt x="622371" y="2895600"/>
                  </a:cubicBezTo>
                  <a:cubicBezTo>
                    <a:pt x="652004" y="3090333"/>
                    <a:pt x="652004" y="3276600"/>
                    <a:pt x="635071" y="3441700"/>
                  </a:cubicBezTo>
                  <a:cubicBezTo>
                    <a:pt x="618138" y="3606800"/>
                    <a:pt x="567338" y="3748617"/>
                    <a:pt x="520771" y="3886200"/>
                  </a:cubicBezTo>
                  <a:cubicBezTo>
                    <a:pt x="474204" y="4023783"/>
                    <a:pt x="402238" y="4129617"/>
                    <a:pt x="355671" y="4267200"/>
                  </a:cubicBezTo>
                  <a:cubicBezTo>
                    <a:pt x="309104" y="4404783"/>
                    <a:pt x="241371" y="4711700"/>
                    <a:pt x="241371" y="4711700"/>
                  </a:cubicBezTo>
                  <a:lnTo>
                    <a:pt x="241371" y="4711700"/>
                  </a:lnTo>
                </a:path>
              </a:pathLst>
            </a:custGeom>
            <a:noFill/>
            <a:ln w="762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자유형 61"/>
            <p:cNvSpPr/>
            <p:nvPr/>
          </p:nvSpPr>
          <p:spPr>
            <a:xfrm>
              <a:off x="4761014" y="2971800"/>
              <a:ext cx="562724" cy="2882900"/>
            </a:xfrm>
            <a:custGeom>
              <a:avLst/>
              <a:gdLst>
                <a:gd name="connsiteX0" fmla="*/ 445986 w 562724"/>
                <a:gd name="connsiteY0" fmla="*/ 0 h 2882900"/>
                <a:gd name="connsiteX1" fmla="*/ 534886 w 562724"/>
                <a:gd name="connsiteY1" fmla="*/ 520700 h 2882900"/>
                <a:gd name="connsiteX2" fmla="*/ 560286 w 562724"/>
                <a:gd name="connsiteY2" fmla="*/ 838200 h 2882900"/>
                <a:gd name="connsiteX3" fmla="*/ 484086 w 562724"/>
                <a:gd name="connsiteY3" fmla="*/ 1308100 h 2882900"/>
                <a:gd name="connsiteX4" fmla="*/ 64986 w 562724"/>
                <a:gd name="connsiteY4" fmla="*/ 1955800 h 2882900"/>
                <a:gd name="connsiteX5" fmla="*/ 1486 w 562724"/>
                <a:gd name="connsiteY5" fmla="*/ 2387600 h 2882900"/>
                <a:gd name="connsiteX6" fmla="*/ 64986 w 562724"/>
                <a:gd name="connsiteY6" fmla="*/ 2743200 h 2882900"/>
                <a:gd name="connsiteX7" fmla="*/ 77686 w 562724"/>
                <a:gd name="connsiteY7" fmla="*/ 2882900 h 2882900"/>
                <a:gd name="connsiteX8" fmla="*/ 77686 w 562724"/>
                <a:gd name="connsiteY8" fmla="*/ 2882900 h 288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2724" h="2882900">
                  <a:moveTo>
                    <a:pt x="445986" y="0"/>
                  </a:moveTo>
                  <a:cubicBezTo>
                    <a:pt x="480911" y="190500"/>
                    <a:pt x="515836" y="381000"/>
                    <a:pt x="534886" y="520700"/>
                  </a:cubicBezTo>
                  <a:cubicBezTo>
                    <a:pt x="553936" y="660400"/>
                    <a:pt x="568753" y="706967"/>
                    <a:pt x="560286" y="838200"/>
                  </a:cubicBezTo>
                  <a:cubicBezTo>
                    <a:pt x="551819" y="969433"/>
                    <a:pt x="566636" y="1121833"/>
                    <a:pt x="484086" y="1308100"/>
                  </a:cubicBezTo>
                  <a:cubicBezTo>
                    <a:pt x="401536" y="1494367"/>
                    <a:pt x="145419" y="1775883"/>
                    <a:pt x="64986" y="1955800"/>
                  </a:cubicBezTo>
                  <a:cubicBezTo>
                    <a:pt x="-15447" y="2135717"/>
                    <a:pt x="1486" y="2256367"/>
                    <a:pt x="1486" y="2387600"/>
                  </a:cubicBezTo>
                  <a:cubicBezTo>
                    <a:pt x="1486" y="2518833"/>
                    <a:pt x="52286" y="2660650"/>
                    <a:pt x="64986" y="2743200"/>
                  </a:cubicBezTo>
                  <a:cubicBezTo>
                    <a:pt x="77686" y="2825750"/>
                    <a:pt x="77686" y="2882900"/>
                    <a:pt x="77686" y="2882900"/>
                  </a:cubicBezTo>
                  <a:lnTo>
                    <a:pt x="77686" y="2882900"/>
                  </a:lnTo>
                </a:path>
              </a:pathLst>
            </a:custGeom>
            <a:noFill/>
            <a:ln w="762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자유형 63"/>
            <p:cNvSpPr/>
            <p:nvPr/>
          </p:nvSpPr>
          <p:spPr>
            <a:xfrm>
              <a:off x="5460927" y="3030882"/>
              <a:ext cx="190501" cy="1282700"/>
            </a:xfrm>
            <a:custGeom>
              <a:avLst/>
              <a:gdLst>
                <a:gd name="connsiteX0" fmla="*/ 0 w 190500"/>
                <a:gd name="connsiteY0" fmla="*/ 0 h 1282700"/>
                <a:gd name="connsiteX1" fmla="*/ 114300 w 190500"/>
                <a:gd name="connsiteY1" fmla="*/ 508000 h 1282700"/>
                <a:gd name="connsiteX2" fmla="*/ 165100 w 190500"/>
                <a:gd name="connsiteY2" fmla="*/ 990600 h 1282700"/>
                <a:gd name="connsiteX3" fmla="*/ 190500 w 190500"/>
                <a:gd name="connsiteY3" fmla="*/ 1282700 h 1282700"/>
                <a:gd name="connsiteX4" fmla="*/ 190500 w 190500"/>
                <a:gd name="connsiteY4" fmla="*/ 1282700 h 128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282700">
                  <a:moveTo>
                    <a:pt x="0" y="0"/>
                  </a:moveTo>
                  <a:cubicBezTo>
                    <a:pt x="43391" y="171450"/>
                    <a:pt x="86783" y="342900"/>
                    <a:pt x="114300" y="508000"/>
                  </a:cubicBezTo>
                  <a:cubicBezTo>
                    <a:pt x="141817" y="673100"/>
                    <a:pt x="152400" y="861483"/>
                    <a:pt x="165100" y="990600"/>
                  </a:cubicBezTo>
                  <a:cubicBezTo>
                    <a:pt x="177800" y="1119717"/>
                    <a:pt x="190500" y="1282700"/>
                    <a:pt x="190500" y="1282700"/>
                  </a:cubicBezTo>
                  <a:lnTo>
                    <a:pt x="190500" y="1282700"/>
                  </a:lnTo>
                </a:path>
              </a:pathLst>
            </a:custGeom>
            <a:noFill/>
            <a:ln w="762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자유형 64"/>
            <p:cNvSpPr/>
            <p:nvPr/>
          </p:nvSpPr>
          <p:spPr>
            <a:xfrm>
              <a:off x="6537918" y="2027005"/>
              <a:ext cx="2221014" cy="1593366"/>
            </a:xfrm>
            <a:custGeom>
              <a:avLst/>
              <a:gdLst>
                <a:gd name="connsiteX0" fmla="*/ 1043982 w 2221014"/>
                <a:gd name="connsiteY0" fmla="*/ 30395 h 1593366"/>
                <a:gd name="connsiteX1" fmla="*/ 828082 w 2221014"/>
                <a:gd name="connsiteY1" fmla="*/ 43095 h 1593366"/>
                <a:gd name="connsiteX2" fmla="*/ 78782 w 2221014"/>
                <a:gd name="connsiteY2" fmla="*/ 563795 h 1593366"/>
                <a:gd name="connsiteX3" fmla="*/ 104182 w 2221014"/>
                <a:gd name="connsiteY3" fmla="*/ 1160695 h 1593366"/>
                <a:gd name="connsiteX4" fmla="*/ 802682 w 2221014"/>
                <a:gd name="connsiteY4" fmla="*/ 1528995 h 1593366"/>
                <a:gd name="connsiteX5" fmla="*/ 1971082 w 2221014"/>
                <a:gd name="connsiteY5" fmla="*/ 1516295 h 1593366"/>
                <a:gd name="connsiteX6" fmla="*/ 2212382 w 2221014"/>
                <a:gd name="connsiteY6" fmla="*/ 766995 h 1593366"/>
                <a:gd name="connsiteX7" fmla="*/ 2098082 w 2221014"/>
                <a:gd name="connsiteY7" fmla="*/ 271695 h 1593366"/>
                <a:gd name="connsiteX8" fmla="*/ 1463082 w 2221014"/>
                <a:gd name="connsiteY8" fmla="*/ 43095 h 1593366"/>
                <a:gd name="connsiteX9" fmla="*/ 1043982 w 2221014"/>
                <a:gd name="connsiteY9" fmla="*/ 30395 h 159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21014" h="1593366">
                  <a:moveTo>
                    <a:pt x="1043982" y="30395"/>
                  </a:moveTo>
                  <a:cubicBezTo>
                    <a:pt x="938149" y="30395"/>
                    <a:pt x="988949" y="-45805"/>
                    <a:pt x="828082" y="43095"/>
                  </a:cubicBezTo>
                  <a:cubicBezTo>
                    <a:pt x="667215" y="131995"/>
                    <a:pt x="199432" y="377528"/>
                    <a:pt x="78782" y="563795"/>
                  </a:cubicBezTo>
                  <a:cubicBezTo>
                    <a:pt x="-41868" y="750062"/>
                    <a:pt x="-16468" y="999828"/>
                    <a:pt x="104182" y="1160695"/>
                  </a:cubicBezTo>
                  <a:cubicBezTo>
                    <a:pt x="224832" y="1321562"/>
                    <a:pt x="491532" y="1469728"/>
                    <a:pt x="802682" y="1528995"/>
                  </a:cubicBezTo>
                  <a:cubicBezTo>
                    <a:pt x="1113832" y="1588262"/>
                    <a:pt x="1736132" y="1643295"/>
                    <a:pt x="1971082" y="1516295"/>
                  </a:cubicBezTo>
                  <a:cubicBezTo>
                    <a:pt x="2206032" y="1389295"/>
                    <a:pt x="2191215" y="974428"/>
                    <a:pt x="2212382" y="766995"/>
                  </a:cubicBezTo>
                  <a:cubicBezTo>
                    <a:pt x="2233549" y="559562"/>
                    <a:pt x="2222965" y="392345"/>
                    <a:pt x="2098082" y="271695"/>
                  </a:cubicBezTo>
                  <a:cubicBezTo>
                    <a:pt x="1973199" y="151045"/>
                    <a:pt x="1636649" y="87545"/>
                    <a:pt x="1463082" y="43095"/>
                  </a:cubicBezTo>
                  <a:cubicBezTo>
                    <a:pt x="1289515" y="-1355"/>
                    <a:pt x="1149815" y="30395"/>
                    <a:pt x="1043982" y="303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자유형 65"/>
            <p:cNvSpPr/>
            <p:nvPr/>
          </p:nvSpPr>
          <p:spPr>
            <a:xfrm>
              <a:off x="3447251" y="3101502"/>
              <a:ext cx="1705187" cy="1148258"/>
            </a:xfrm>
            <a:custGeom>
              <a:avLst/>
              <a:gdLst>
                <a:gd name="connsiteX0" fmla="*/ 19849 w 1705187"/>
                <a:gd name="connsiteY0" fmla="*/ 251298 h 1148258"/>
                <a:gd name="connsiteX1" fmla="*/ 172249 w 1705187"/>
                <a:gd name="connsiteY1" fmla="*/ 949798 h 1148258"/>
                <a:gd name="connsiteX2" fmla="*/ 934249 w 1705187"/>
                <a:gd name="connsiteY2" fmla="*/ 1140298 h 1148258"/>
                <a:gd name="connsiteX3" fmla="*/ 1581949 w 1705187"/>
                <a:gd name="connsiteY3" fmla="*/ 746598 h 1148258"/>
                <a:gd name="connsiteX4" fmla="*/ 1696249 w 1705187"/>
                <a:gd name="connsiteY4" fmla="*/ 530698 h 1148258"/>
                <a:gd name="connsiteX5" fmla="*/ 1454949 w 1705187"/>
                <a:gd name="connsiteY5" fmla="*/ 378298 h 1148258"/>
                <a:gd name="connsiteX6" fmla="*/ 870749 w 1705187"/>
                <a:gd name="connsiteY6" fmla="*/ 9998 h 1148258"/>
                <a:gd name="connsiteX7" fmla="*/ 273849 w 1705187"/>
                <a:gd name="connsiteY7" fmla="*/ 111598 h 1148258"/>
                <a:gd name="connsiteX8" fmla="*/ 32549 w 1705187"/>
                <a:gd name="connsiteY8" fmla="*/ 187798 h 1148258"/>
                <a:gd name="connsiteX9" fmla="*/ 19849 w 1705187"/>
                <a:gd name="connsiteY9" fmla="*/ 251298 h 1148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05187" h="1148258">
                  <a:moveTo>
                    <a:pt x="19849" y="251298"/>
                  </a:moveTo>
                  <a:cubicBezTo>
                    <a:pt x="43132" y="378298"/>
                    <a:pt x="19849" y="801631"/>
                    <a:pt x="172249" y="949798"/>
                  </a:cubicBezTo>
                  <a:cubicBezTo>
                    <a:pt x="324649" y="1097965"/>
                    <a:pt x="699299" y="1174165"/>
                    <a:pt x="934249" y="1140298"/>
                  </a:cubicBezTo>
                  <a:cubicBezTo>
                    <a:pt x="1169199" y="1106431"/>
                    <a:pt x="1454949" y="848198"/>
                    <a:pt x="1581949" y="746598"/>
                  </a:cubicBezTo>
                  <a:cubicBezTo>
                    <a:pt x="1708949" y="644998"/>
                    <a:pt x="1717416" y="592081"/>
                    <a:pt x="1696249" y="530698"/>
                  </a:cubicBezTo>
                  <a:cubicBezTo>
                    <a:pt x="1675082" y="469315"/>
                    <a:pt x="1454949" y="378298"/>
                    <a:pt x="1454949" y="378298"/>
                  </a:cubicBezTo>
                  <a:cubicBezTo>
                    <a:pt x="1317366" y="291515"/>
                    <a:pt x="1067599" y="54448"/>
                    <a:pt x="870749" y="9998"/>
                  </a:cubicBezTo>
                  <a:cubicBezTo>
                    <a:pt x="673899" y="-34452"/>
                    <a:pt x="413549" y="81965"/>
                    <a:pt x="273849" y="111598"/>
                  </a:cubicBezTo>
                  <a:cubicBezTo>
                    <a:pt x="134149" y="141231"/>
                    <a:pt x="79116" y="166631"/>
                    <a:pt x="32549" y="187798"/>
                  </a:cubicBezTo>
                  <a:cubicBezTo>
                    <a:pt x="-14018" y="208965"/>
                    <a:pt x="-3434" y="124298"/>
                    <a:pt x="19849" y="2512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0729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539552" y="1484784"/>
            <a:ext cx="82809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dirty="0"/>
              <a:t>We reported acceptable results in managing DNM with an relatively low mortality rate and few complications using mediastinal drainage with VATS including neck drainage.</a:t>
            </a:r>
          </a:p>
          <a:p>
            <a:endParaRPr lang="en-US" altLang="ko-K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dirty="0"/>
              <a:t>VATS can be a useful, safe treatment option for the treatment of DNM</a:t>
            </a:r>
            <a:r>
              <a:rPr lang="en-US" altLang="ko-KR" sz="20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dirty="0" smtClean="0"/>
              <a:t>Extension of </a:t>
            </a:r>
            <a:r>
              <a:rPr lang="en-US" altLang="ko-KR" sz="2000" dirty="0" err="1" smtClean="0"/>
              <a:t>mediastinits</a:t>
            </a:r>
            <a:r>
              <a:rPr lang="en-US" altLang="ko-KR" sz="2000" dirty="0"/>
              <a:t> </a:t>
            </a:r>
            <a:r>
              <a:rPr lang="en-US" altLang="ko-KR" sz="2000" dirty="0" smtClean="0"/>
              <a:t>and presence of pleural effusion tend to affect prognosis.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US" altLang="ko-KR" sz="2000" dirty="0" smtClean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altLang="ko-KR" dirty="0" smtClean="0"/>
              <a:t>Early surgical intervention is needed.</a:t>
            </a:r>
          </a:p>
          <a:p>
            <a:endParaRPr lang="en-US" altLang="ko-KR" sz="2000" dirty="0"/>
          </a:p>
          <a:p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62996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904</TotalTime>
  <Words>490</Words>
  <Application>Microsoft Office PowerPoint</Application>
  <PresentationFormat>화면 슬라이드 쇼(4:3)</PresentationFormat>
  <Paragraphs>143</Paragraphs>
  <Slides>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3" baseType="lpstr">
      <vt:lpstr>Arial Unicode MS</vt:lpstr>
      <vt:lpstr>맑은 고딕</vt:lpstr>
      <vt:lpstr>Arial</vt:lpstr>
      <vt:lpstr>Times New Roman</vt:lpstr>
      <vt:lpstr>Wingdings</vt:lpstr>
      <vt:lpstr>Office 테마</vt:lpstr>
      <vt:lpstr>Surgical management of Descending Necrotizing Mediastinitis using video-assisted thoracoscopic surgery ; about 20 years of experience at 2 centers</vt:lpstr>
      <vt:lpstr>Purpose</vt:lpstr>
      <vt:lpstr>Methods</vt:lpstr>
      <vt:lpstr>Methods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DM300T3A</dc:creator>
  <cp:lastModifiedBy>PNUYH</cp:lastModifiedBy>
  <cp:revision>57</cp:revision>
  <dcterms:created xsi:type="dcterms:W3CDTF">2017-07-25T23:31:23Z</dcterms:created>
  <dcterms:modified xsi:type="dcterms:W3CDTF">2019-08-23T07:15:04Z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D:\바탕화면\원외 위원회 활동\학술위원회 - 흉부외과\대한흉부심장혈관외과학회 제49차 추계학술대회 - 소아분야 초록 template.pptx</vt:lpwstr>
  </property>
  <property fmtid="{5C58129F-E5B8-477A-9B38-B3E54BFA04C8}" pid="2">
    <vt:lpwstr>7D41F6C2F44D1686104EF38456D28A9573F8E6546FAE108A29D75B7E2D2759E4</vt:lpwstr>
  </property>
</Properties>
</file>