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Long-term result of Sandwich technique for multiple ventricular septal defect repair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 smtClean="0"/>
              <a:t>The management for multiple ventricular septal defects (VSDs) remains a surgical challenge.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In the neonate and infant, primary repair can be demanding.</a:t>
            </a:r>
          </a:p>
          <a:p>
            <a:endParaRPr lang="en-US" altLang="ko-KR" dirty="0"/>
          </a:p>
          <a:p>
            <a:r>
              <a:rPr lang="en-US" altLang="ko-KR" dirty="0" smtClean="0"/>
              <a:t>This study aimed to review the long-term clinical outcomes in the single center.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Patients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June 2006 ~ April 2019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14 patients with multiple VSD</a:t>
            </a:r>
          </a:p>
          <a:p>
            <a:pPr lvl="1"/>
            <a:r>
              <a:rPr lang="en-US" altLang="ko-KR" dirty="0" smtClean="0"/>
              <a:t>Male (n=6), Female (n=8)</a:t>
            </a:r>
          </a:p>
          <a:p>
            <a:pPr lvl="1"/>
            <a:r>
              <a:rPr lang="en-US" altLang="ko-KR" dirty="0" smtClean="0"/>
              <a:t>Associated with ASD/PFO (n=13), CoA (n=1)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Ages at operation ranging from 4days to 27 months</a:t>
            </a:r>
          </a:p>
          <a:p>
            <a:pPr lvl="1"/>
            <a:r>
              <a:rPr lang="en-US" altLang="ko-KR" dirty="0" smtClean="0"/>
              <a:t>Median, 7.23±8.8 months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6990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dirty="0"/>
              <a:t>Evaluated by </a:t>
            </a:r>
            <a:r>
              <a:rPr lang="en-US" altLang="ko-KR" dirty="0" smtClean="0"/>
              <a:t>echocardiography</a:t>
            </a:r>
          </a:p>
          <a:p>
            <a:pPr lvl="1"/>
            <a:r>
              <a:rPr lang="en-US" altLang="ko-KR" dirty="0" smtClean="0"/>
              <a:t>Preoperative / Postoperative (before discharge) / Latest follow-up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Previous sternotomy with PA banding</a:t>
            </a:r>
          </a:p>
          <a:p>
            <a:pPr lvl="1"/>
            <a:r>
              <a:rPr lang="en-US" altLang="ko-KR" dirty="0" smtClean="0"/>
              <a:t>2 patients (14.3%)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Concomitant cardiac surgery</a:t>
            </a:r>
          </a:p>
          <a:p>
            <a:pPr lvl="1"/>
            <a:r>
              <a:rPr lang="en-US" altLang="ko-KR" dirty="0" smtClean="0"/>
              <a:t>TOF repair (n=2), CoA repair (n=1)</a:t>
            </a:r>
          </a:p>
          <a:p>
            <a:pPr marL="457200" lvl="1" indent="0">
              <a:buNone/>
            </a:pP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CPB time : 148.9±34.8 min</a:t>
            </a:r>
          </a:p>
          <a:p>
            <a:r>
              <a:rPr lang="en-US" altLang="ko-KR" dirty="0" smtClean="0"/>
              <a:t>ACC time : 91.9±29.5 min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ICU stay : 4.8±4.5 days</a:t>
            </a:r>
          </a:p>
          <a:p>
            <a:r>
              <a:rPr lang="en-US" altLang="ko-KR" dirty="0" smtClean="0"/>
              <a:t>Ventilator care : 3.4±4.5 days</a:t>
            </a:r>
          </a:p>
          <a:p>
            <a:endParaRPr lang="en-US" altLang="ko-KR" dirty="0" smtClean="0"/>
          </a:p>
          <a:p>
            <a:r>
              <a:rPr lang="en-US" altLang="ko-KR" dirty="0"/>
              <a:t>Mean follow-up duration : 4.2±3.7 years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Postop complications</a:t>
            </a:r>
          </a:p>
          <a:p>
            <a:pPr lvl="1"/>
            <a:r>
              <a:rPr lang="en-US" altLang="ko-KR" dirty="0" smtClean="0"/>
              <a:t>LCOS (n=1) : </a:t>
            </a:r>
            <a:r>
              <a:rPr lang="en-US" altLang="ko-KR" dirty="0" err="1" smtClean="0"/>
              <a:t>inotropics</a:t>
            </a:r>
            <a:r>
              <a:rPr lang="en-US" altLang="ko-KR" dirty="0" smtClean="0"/>
              <a:t> support</a:t>
            </a:r>
          </a:p>
          <a:p>
            <a:pPr lvl="1"/>
            <a:r>
              <a:rPr lang="en-US" altLang="ko-KR" dirty="0" smtClean="0"/>
              <a:t>Cardiac arrest (n=1) : ECMO support</a:t>
            </a:r>
          </a:p>
          <a:p>
            <a:pPr lvl="1"/>
            <a:r>
              <a:rPr lang="en-US" altLang="ko-KR" dirty="0" smtClean="0"/>
              <a:t>Arrhythmia (n=1) : PSVT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Postoperative mortality : 1 patient</a:t>
            </a:r>
          </a:p>
          <a:p>
            <a:pPr lvl="1"/>
            <a:r>
              <a:rPr lang="en-US" altLang="ko-KR" sz="2000" dirty="0" smtClean="0"/>
              <a:t>Cardiogenic shock, multi-organ failure</a:t>
            </a:r>
          </a:p>
          <a:p>
            <a:r>
              <a:rPr lang="en-US" altLang="ko-KR" sz="2000" dirty="0" smtClean="0"/>
              <a:t>No late deaths</a:t>
            </a:r>
          </a:p>
          <a:p>
            <a:r>
              <a:rPr lang="en-US" altLang="ko-KR" sz="2000" dirty="0" smtClean="0"/>
              <a:t>No reoperation d/t residual shunt</a:t>
            </a:r>
          </a:p>
          <a:p>
            <a:r>
              <a:rPr lang="en-US" altLang="ko-KR" sz="2000" dirty="0" smtClean="0"/>
              <a:t>Residual shunt (+) postoperatively</a:t>
            </a:r>
          </a:p>
          <a:p>
            <a:pPr lvl="1"/>
            <a:r>
              <a:rPr lang="en-US" altLang="ko-KR" sz="2000" dirty="0" smtClean="0"/>
              <a:t>Spontaneous closure during follow-up</a:t>
            </a:r>
          </a:p>
          <a:p>
            <a:r>
              <a:rPr lang="en-US" altLang="ko-KR" sz="2000" dirty="0" smtClean="0"/>
              <a:t>LV function slightly decreased postoperatively</a:t>
            </a:r>
          </a:p>
          <a:p>
            <a:pPr lvl="1"/>
            <a:r>
              <a:rPr lang="en-US" altLang="ko-KR" sz="2000" dirty="0" smtClean="0"/>
              <a:t>Improved on latest echocardiography</a:t>
            </a:r>
          </a:p>
          <a:p>
            <a:pPr lvl="1"/>
            <a:endParaRPr lang="en-US" altLang="ko-KR" sz="2000" dirty="0" smtClean="0"/>
          </a:p>
          <a:p>
            <a:r>
              <a:rPr lang="en-US" altLang="ko-KR" sz="2000" dirty="0" smtClean="0"/>
              <a:t>Overall survival 92.9%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3887247"/>
            <a:ext cx="3260328" cy="297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47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Methods for the repair of multiple VSDs have evolved over the years, with improved outcomes owing to advancements in surgical and interventional techniques.</a:t>
            </a:r>
          </a:p>
          <a:p>
            <a:r>
              <a:rPr lang="en-US" altLang="ko-KR" sz="2000" dirty="0" smtClean="0"/>
              <a:t>However, the absence of specific guidelines for the treatment of this specific congenital heart lesion makes decision-making difficult.</a:t>
            </a:r>
          </a:p>
          <a:p>
            <a:r>
              <a:rPr lang="en-US" altLang="ko-KR" sz="2000" dirty="0" smtClean="0"/>
              <a:t>In our center, Sandwich technique appeared to be a good option for multiple VSDs in terms of clinical outcomes.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289</Words>
  <Application>Microsoft Office PowerPoint</Application>
  <PresentationFormat>화면 슬라이드 쇼(4:3)</PresentationFormat>
  <Paragraphs>53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Long-term result of Sandwich technique for multiple ventricular septal defect repair</vt:lpstr>
      <vt:lpstr>Purpose</vt:lpstr>
      <vt:lpstr>Patients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Windows 사용자</cp:lastModifiedBy>
  <cp:revision>32</cp:revision>
  <dcterms:created xsi:type="dcterms:W3CDTF">2017-07-25T23:31:23Z</dcterms:created>
  <dcterms:modified xsi:type="dcterms:W3CDTF">2019-08-26T00:05:28Z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