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1" r:id="rId6"/>
    <p:sldId id="263" r:id="rId7"/>
    <p:sldId id="260" r:id="rId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863"/>
    <p:restoredTop sz="94671"/>
  </p:normalViewPr>
  <p:slideViewPr>
    <p:cSldViewPr showGuides="1">
      <p:cViewPr>
        <p:scale>
          <a:sx n="113" d="100"/>
          <a:sy n="113" d="100"/>
        </p:scale>
        <p:origin x="1304" y="-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784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499B0F-BE22-0742-8A0E-DFCFB3E050E1}" type="datetimeFigureOut">
              <a:rPr lang="en-US" smtClean="0"/>
              <a:t>8/24/19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58E9AF-9C73-6E41-AC8D-DD6B71BDCD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3434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58E9AF-9C73-6E41-AC8D-DD6B71BDCD1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0570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2019. 8. 24.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5180164" y="0"/>
            <a:ext cx="3963836" cy="928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0754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16317"/>
            <a:ext cx="4114800" cy="908428"/>
          </a:xfrm>
        </p:spPr>
        <p:txBody>
          <a:bodyPr>
            <a:noAutofit/>
          </a:bodyPr>
          <a:lstStyle>
            <a:lvl1pPr algn="l">
              <a:defRPr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968552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2019. 8. 24.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5180164" y="0"/>
            <a:ext cx="3963836" cy="928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6881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2019. 8. 24.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3069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2019. 8. 24.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657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2019. 8. 24.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0794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2019. 8. 24.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3720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2019. 8. 24.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3995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2019. 8. 24.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7954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2019. 8. 24.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2169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2019. 8. 24.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6801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2019. 8. 24.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7730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50D900-04B7-4FEA-91BF-97BCF1F25B41}" type="datetimeFigureOut">
              <a:rPr lang="ko-KR" altLang="en-US" smtClean="0"/>
              <a:pPr/>
              <a:t>2019. 8. 24.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206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51520" y="1268760"/>
            <a:ext cx="8640960" cy="1440160"/>
          </a:xfrm>
        </p:spPr>
        <p:txBody>
          <a:bodyPr>
            <a:normAutofit/>
          </a:bodyPr>
          <a:lstStyle/>
          <a:p>
            <a:r>
              <a:rPr lang="en-US" altLang="ko-KR" dirty="0"/>
              <a:t>Left ventricular outflow tract obstruction after arch repair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84924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Purpose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>
            <a:normAutofit/>
          </a:bodyPr>
          <a:lstStyle/>
          <a:p>
            <a:r>
              <a:rPr lang="en-US" altLang="ko-KR" sz="2000"/>
              <a:t>We </a:t>
            </a:r>
            <a:r>
              <a:rPr lang="en-US" altLang="ko-KR" sz="2000" dirty="0"/>
              <a:t>sought to evaluate the risk factor including LVOT size on the postoperative development of LVOTO after arch repair without primary LVOT intervention.</a:t>
            </a:r>
          </a:p>
        </p:txBody>
      </p:sp>
    </p:spTree>
    <p:extLst>
      <p:ext uri="{BB962C8B-B14F-4D97-AF65-F5344CB8AC3E}">
        <p14:creationId xmlns:p14="http://schemas.microsoft.com/office/powerpoint/2010/main" val="33570158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Methods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>
            <a:normAutofit/>
          </a:bodyPr>
          <a:lstStyle/>
          <a:p>
            <a:r>
              <a:rPr lang="en-US" altLang="ko-KR" sz="2000" dirty="0"/>
              <a:t>Single center retrospective review</a:t>
            </a:r>
          </a:p>
          <a:p>
            <a:r>
              <a:rPr lang="en-US" altLang="ko-KR" sz="2000" dirty="0"/>
              <a:t>From March 2001 to January 2018</a:t>
            </a:r>
          </a:p>
          <a:p>
            <a:r>
              <a:rPr lang="en-US" altLang="ko-KR" sz="2000" dirty="0"/>
              <a:t>Inclusion</a:t>
            </a:r>
          </a:p>
          <a:p>
            <a:pPr lvl="1"/>
            <a:r>
              <a:rPr lang="en-US" altLang="ko-KR" sz="2000" dirty="0"/>
              <a:t>CoA or IAA</a:t>
            </a:r>
          </a:p>
          <a:p>
            <a:pPr lvl="1"/>
            <a:r>
              <a:rPr lang="en-US" altLang="ko-KR" sz="2000" dirty="0"/>
              <a:t>Neonatal total correction under the age of 30 days</a:t>
            </a:r>
          </a:p>
          <a:p>
            <a:r>
              <a:rPr lang="en-US" altLang="ko-KR" sz="2000" dirty="0"/>
              <a:t>Exclusion</a:t>
            </a:r>
          </a:p>
          <a:p>
            <a:pPr lvl="1"/>
            <a:r>
              <a:rPr lang="en-US" altLang="ko-KR" sz="2000" dirty="0"/>
              <a:t>Concomitant anomaly of transposition of great arteries, double outlet right ventricle, atrioventricular septal defect, truncus arteriosus, aortopulmonary window</a:t>
            </a:r>
          </a:p>
          <a:p>
            <a:pPr lvl="1"/>
            <a:r>
              <a:rPr lang="en-US" altLang="ko-KR" sz="2000" dirty="0"/>
              <a:t>Patients who underwent primary LVOT bypass surgery or LVOTR</a:t>
            </a:r>
          </a:p>
          <a:p>
            <a:pPr lvl="1"/>
            <a:r>
              <a:rPr lang="en-US" altLang="ko-KR" sz="2000" dirty="0"/>
              <a:t>Patients without preoperative computed tomography (CT) scan</a:t>
            </a:r>
          </a:p>
          <a:p>
            <a:r>
              <a:rPr lang="en-US" altLang="ko-KR" sz="2000" dirty="0"/>
              <a:t>LVOT dimension were measured by CT scan.</a:t>
            </a:r>
          </a:p>
          <a:p>
            <a:r>
              <a:rPr lang="en-US" altLang="ko-KR" sz="2000" dirty="0"/>
              <a:t>127 patients were finally included for study.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41373525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Results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>
            <a:normAutofit/>
          </a:bodyPr>
          <a:lstStyle/>
          <a:p>
            <a:r>
              <a:rPr lang="en-US" altLang="ko-KR" sz="2000" dirty="0"/>
              <a:t>Cox proportional hazard ratio analysis for mortality (n=6)</a:t>
            </a:r>
          </a:p>
          <a:p>
            <a:endParaRPr lang="ko-KR" altLang="en-US" sz="2000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1DDE4F9-5337-4BF1-A9EE-3E2AC768851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31225006"/>
              </p:ext>
            </p:extLst>
          </p:nvPr>
        </p:nvGraphicFramePr>
        <p:xfrm>
          <a:off x="40813" y="2060848"/>
          <a:ext cx="9062374" cy="2602915"/>
        </p:xfrm>
        <a:graphic>
          <a:graphicData uri="http://schemas.openxmlformats.org/drawingml/2006/table">
            <a:tbl>
              <a:tblPr firstRow="1" firstCol="1" bandRow="1">
                <a:tableStyleId>{5202B0CA-FC54-4496-8BCA-5EF66A818D29}</a:tableStyleId>
              </a:tblPr>
              <a:tblGrid>
                <a:gridCol w="3017520">
                  <a:extLst>
                    <a:ext uri="{9D8B030D-6E8A-4147-A177-3AD203B41FA5}">
                      <a16:colId xmlns:a16="http://schemas.microsoft.com/office/drawing/2014/main" val="857913328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4171629896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4078305008"/>
                    </a:ext>
                  </a:extLst>
                </a:gridCol>
                <a:gridCol w="777240">
                  <a:extLst>
                    <a:ext uri="{9D8B030D-6E8A-4147-A177-3AD203B41FA5}">
                      <a16:colId xmlns:a16="http://schemas.microsoft.com/office/drawing/2014/main" val="3832912589"/>
                    </a:ext>
                  </a:extLst>
                </a:gridCol>
                <a:gridCol w="284134">
                  <a:extLst>
                    <a:ext uri="{9D8B030D-6E8A-4147-A177-3AD203B41FA5}">
                      <a16:colId xmlns:a16="http://schemas.microsoft.com/office/drawing/2014/main" val="1060079831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337825549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3942337842"/>
                    </a:ext>
                  </a:extLst>
                </a:gridCol>
                <a:gridCol w="777240">
                  <a:extLst>
                    <a:ext uri="{9D8B030D-6E8A-4147-A177-3AD203B41FA5}">
                      <a16:colId xmlns:a16="http://schemas.microsoft.com/office/drawing/2014/main" val="1019475134"/>
                    </a:ext>
                  </a:extLst>
                </a:gridCol>
              </a:tblGrid>
              <a:tr h="371845">
                <a:tc>
                  <a:txBody>
                    <a:bodyPr/>
                    <a:lstStyle/>
                    <a:p>
                      <a:pPr marL="0" marR="0" algn="just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 </a:t>
                      </a:r>
                      <a:endParaRPr lang="en-US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</a:rPr>
                        <a:t>Univariable</a:t>
                      </a: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129367" marR="129367" marT="64683" marB="64683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129367" marR="129367" marT="64683" marB="64683" anchor="ctr"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</a:rPr>
                        <a:t>Multivariable</a:t>
                      </a: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129367" marR="129367" marT="64683" marB="64683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7953463"/>
                  </a:ext>
                </a:extLst>
              </a:tr>
              <a:tr h="371845">
                <a:tc>
                  <a:txBody>
                    <a:bodyPr/>
                    <a:lstStyle/>
                    <a:p>
                      <a:pPr marL="0" marR="0" algn="just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 </a:t>
                      </a:r>
                      <a:endParaRPr lang="en-US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HR</a:t>
                      </a:r>
                      <a:endParaRPr lang="en-US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95% CI</a:t>
                      </a:r>
                      <a:endParaRPr lang="en-US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P</a:t>
                      </a:r>
                      <a:endParaRPr lang="en-US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lnR>
                      <a:noFill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HR</a:t>
                      </a:r>
                      <a:endParaRPr lang="en-US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lnL>
                      <a:noFill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95% CI</a:t>
                      </a:r>
                      <a:endParaRPr lang="en-US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P</a:t>
                      </a:r>
                      <a:endParaRPr lang="en-US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3749946"/>
                  </a:ext>
                </a:extLst>
              </a:tr>
              <a:tr h="371845">
                <a:tc>
                  <a:txBody>
                    <a:bodyPr/>
                    <a:lstStyle/>
                    <a:p>
                      <a:pPr marL="0" marR="0" algn="just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Sex</a:t>
                      </a:r>
                      <a:endParaRPr lang="en-US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0.58</a:t>
                      </a:r>
                      <a:endParaRPr lang="en-US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lnL>
                      <a:noFill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0.11 to 3.15</a:t>
                      </a:r>
                    </a:p>
                  </a:txBody>
                  <a:tcPr marL="97025" marR="97025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0.53</a:t>
                      </a:r>
                    </a:p>
                  </a:txBody>
                  <a:tcPr marL="97025" marR="97025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0.41</a:t>
                      </a:r>
                    </a:p>
                  </a:txBody>
                  <a:tcPr marL="97025" marR="97025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0.07 to 2.30</a:t>
                      </a:r>
                    </a:p>
                  </a:txBody>
                  <a:tcPr marL="97025" marR="97025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0.31</a:t>
                      </a:r>
                    </a:p>
                  </a:txBody>
                  <a:tcPr marL="97025" marR="97025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632289"/>
                  </a:ext>
                </a:extLst>
              </a:tr>
              <a:tr h="371845">
                <a:tc>
                  <a:txBody>
                    <a:bodyPr/>
                    <a:lstStyle/>
                    <a:p>
                      <a:pPr marL="0" marR="0" algn="just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Age at operation (days)</a:t>
                      </a:r>
                      <a:endParaRPr lang="en-US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lnT>
                      <a:noFill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1.09</a:t>
                      </a:r>
                    </a:p>
                  </a:txBody>
                  <a:tcPr marL="97025" marR="97025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0.98 to 1.22</a:t>
                      </a:r>
                    </a:p>
                  </a:txBody>
                  <a:tcPr marL="97025" marR="97025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0.13</a:t>
                      </a:r>
                    </a:p>
                  </a:txBody>
                  <a:tcPr marL="97025" marR="97025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1.08</a:t>
                      </a:r>
                    </a:p>
                  </a:txBody>
                  <a:tcPr marL="97025" marR="97025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0.96 to 1.22</a:t>
                      </a:r>
                    </a:p>
                  </a:txBody>
                  <a:tcPr marL="97025" marR="97025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0.21</a:t>
                      </a:r>
                    </a:p>
                  </a:txBody>
                  <a:tcPr marL="97025" marR="97025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9566722"/>
                  </a:ext>
                </a:extLst>
              </a:tr>
              <a:tr h="371845">
                <a:tc>
                  <a:txBody>
                    <a:bodyPr/>
                    <a:lstStyle/>
                    <a:p>
                      <a:pPr marL="0" marR="0" algn="just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rgbClr val="FF0000"/>
                          </a:solidFill>
                          <a:effectLst/>
                        </a:rPr>
                        <a:t>Body weight at operation (kg)</a:t>
                      </a:r>
                      <a:endParaRPr lang="en-US" sz="1400" kern="100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0.31</a:t>
                      </a:r>
                    </a:p>
                  </a:txBody>
                  <a:tcPr marL="97025" marR="97025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0.11 to 0.87</a:t>
                      </a:r>
                    </a:p>
                  </a:txBody>
                  <a:tcPr marL="97025" marR="97025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0.027</a:t>
                      </a:r>
                    </a:p>
                  </a:txBody>
                  <a:tcPr marL="97025" marR="97025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kern="100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0.36</a:t>
                      </a:r>
                    </a:p>
                  </a:txBody>
                  <a:tcPr marL="97025" marR="97025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0.14 to 0.92</a:t>
                      </a:r>
                    </a:p>
                  </a:txBody>
                  <a:tcPr marL="97025" marR="97025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0.03</a:t>
                      </a:r>
                    </a:p>
                  </a:txBody>
                  <a:tcPr marL="97025" marR="97025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7569038"/>
                  </a:ext>
                </a:extLst>
              </a:tr>
              <a:tr h="371845">
                <a:tc>
                  <a:txBody>
                    <a:bodyPr/>
                    <a:lstStyle/>
                    <a:p>
                      <a:pPr marL="0" marR="0" algn="just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Interrupted aortic arch</a:t>
                      </a:r>
                      <a:endParaRPr lang="en-US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0.98</a:t>
                      </a:r>
                    </a:p>
                  </a:txBody>
                  <a:tcPr marL="97025" marR="97025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0.11 to 8.38</a:t>
                      </a:r>
                    </a:p>
                  </a:txBody>
                  <a:tcPr marL="97025" marR="97025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0.98</a:t>
                      </a:r>
                    </a:p>
                  </a:txBody>
                  <a:tcPr marL="97025" marR="97025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4019309"/>
                  </a:ext>
                </a:extLst>
              </a:tr>
              <a:tr h="371845">
                <a:tc>
                  <a:txBody>
                    <a:bodyPr/>
                    <a:lstStyle/>
                    <a:p>
                      <a:pPr marL="0" marR="0" algn="l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LVOT dimension</a:t>
                      </a:r>
                    </a:p>
                  </a:txBody>
                  <a:tcPr marL="97025" marR="97025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1.09</a:t>
                      </a:r>
                    </a:p>
                  </a:txBody>
                  <a:tcPr marL="97025" marR="97025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0.51 to 2.38</a:t>
                      </a:r>
                    </a:p>
                  </a:txBody>
                  <a:tcPr marL="97025" marR="97025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0.82</a:t>
                      </a:r>
                    </a:p>
                  </a:txBody>
                  <a:tcPr marL="97025" marR="97025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19918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28607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8288F-A324-448C-A0F8-E39D4B4A8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B2E632-032C-414D-9879-E0FE6435D7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68760"/>
            <a:ext cx="8579296" cy="4968552"/>
          </a:xfrm>
        </p:spPr>
        <p:txBody>
          <a:bodyPr>
            <a:normAutofit/>
          </a:bodyPr>
          <a:lstStyle/>
          <a:p>
            <a:r>
              <a:rPr lang="en-US" sz="2000" dirty="0"/>
              <a:t>Cox proportional hazard ratio analysis for LVOT reintervention (n=13)</a:t>
            </a:r>
          </a:p>
          <a:p>
            <a:endParaRPr lang="en-US" sz="2000" dirty="0"/>
          </a:p>
        </p:txBody>
      </p:sp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A85F3D57-C530-4345-AC17-9914DF86119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43161060"/>
              </p:ext>
            </p:extLst>
          </p:nvPr>
        </p:nvGraphicFramePr>
        <p:xfrm>
          <a:off x="40813" y="2060848"/>
          <a:ext cx="9062374" cy="3346605"/>
        </p:xfrm>
        <a:graphic>
          <a:graphicData uri="http://schemas.openxmlformats.org/drawingml/2006/table">
            <a:tbl>
              <a:tblPr firstRow="1" firstCol="1" bandRow="1">
                <a:tableStyleId>{5202B0CA-FC54-4496-8BCA-5EF66A818D29}</a:tableStyleId>
              </a:tblPr>
              <a:tblGrid>
                <a:gridCol w="3017520">
                  <a:extLst>
                    <a:ext uri="{9D8B030D-6E8A-4147-A177-3AD203B41FA5}">
                      <a16:colId xmlns:a16="http://schemas.microsoft.com/office/drawing/2014/main" val="857913328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4171629896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4078305008"/>
                    </a:ext>
                  </a:extLst>
                </a:gridCol>
                <a:gridCol w="777240">
                  <a:extLst>
                    <a:ext uri="{9D8B030D-6E8A-4147-A177-3AD203B41FA5}">
                      <a16:colId xmlns:a16="http://schemas.microsoft.com/office/drawing/2014/main" val="3832912589"/>
                    </a:ext>
                  </a:extLst>
                </a:gridCol>
                <a:gridCol w="284134">
                  <a:extLst>
                    <a:ext uri="{9D8B030D-6E8A-4147-A177-3AD203B41FA5}">
                      <a16:colId xmlns:a16="http://schemas.microsoft.com/office/drawing/2014/main" val="1060079831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337825549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3942337842"/>
                    </a:ext>
                  </a:extLst>
                </a:gridCol>
                <a:gridCol w="777240">
                  <a:extLst>
                    <a:ext uri="{9D8B030D-6E8A-4147-A177-3AD203B41FA5}">
                      <a16:colId xmlns:a16="http://schemas.microsoft.com/office/drawing/2014/main" val="1019475134"/>
                    </a:ext>
                  </a:extLst>
                </a:gridCol>
              </a:tblGrid>
              <a:tr h="371845">
                <a:tc>
                  <a:txBody>
                    <a:bodyPr/>
                    <a:lstStyle/>
                    <a:p>
                      <a:pPr marL="0" marR="0" algn="just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 </a:t>
                      </a:r>
                      <a:endParaRPr lang="en-US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</a:rPr>
                        <a:t>Univariable</a:t>
                      </a: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129367" marR="129367" marT="64683" marB="64683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129367" marR="129367" marT="64683" marB="64683" anchor="ctr"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</a:rPr>
                        <a:t>Multivariable</a:t>
                      </a: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129367" marR="129367" marT="64683" marB="64683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7953463"/>
                  </a:ext>
                </a:extLst>
              </a:tr>
              <a:tr h="371845">
                <a:tc>
                  <a:txBody>
                    <a:bodyPr/>
                    <a:lstStyle/>
                    <a:p>
                      <a:pPr marL="0" marR="0" algn="just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 </a:t>
                      </a:r>
                      <a:endParaRPr lang="en-US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HR</a:t>
                      </a:r>
                      <a:endParaRPr lang="en-US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95% CI</a:t>
                      </a:r>
                      <a:endParaRPr lang="en-US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P</a:t>
                      </a:r>
                      <a:endParaRPr lang="en-US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lnR>
                      <a:noFill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HR</a:t>
                      </a:r>
                      <a:endParaRPr lang="en-US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lnL>
                      <a:noFill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95% CI</a:t>
                      </a:r>
                      <a:endParaRPr lang="en-US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P</a:t>
                      </a:r>
                      <a:endParaRPr lang="en-US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3749946"/>
                  </a:ext>
                </a:extLst>
              </a:tr>
              <a:tr h="371845">
                <a:tc>
                  <a:txBody>
                    <a:bodyPr/>
                    <a:lstStyle/>
                    <a:p>
                      <a:pPr marL="0" marR="0" algn="just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Sex</a:t>
                      </a:r>
                      <a:endParaRPr lang="en-US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2.77</a:t>
                      </a:r>
                    </a:p>
                  </a:txBody>
                  <a:tcPr marL="97025" marR="97025" marT="0" marB="0" anchor="ctr">
                    <a:lnL>
                      <a:noFill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0.85 to 9.02</a:t>
                      </a:r>
                    </a:p>
                  </a:txBody>
                  <a:tcPr marL="97025" marR="97025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0.09</a:t>
                      </a:r>
                    </a:p>
                  </a:txBody>
                  <a:tcPr marL="97025" marR="97025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1.58</a:t>
                      </a:r>
                    </a:p>
                  </a:txBody>
                  <a:tcPr marL="97025" marR="97025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0.46 to 5.47</a:t>
                      </a:r>
                    </a:p>
                  </a:txBody>
                  <a:tcPr marL="97025" marR="97025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0.47</a:t>
                      </a:r>
                    </a:p>
                  </a:txBody>
                  <a:tcPr marL="97025" marR="97025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632289"/>
                  </a:ext>
                </a:extLst>
              </a:tr>
              <a:tr h="371845">
                <a:tc>
                  <a:txBody>
                    <a:bodyPr/>
                    <a:lstStyle/>
                    <a:p>
                      <a:pPr marL="0" marR="0" algn="just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Age at operation (days)</a:t>
                      </a:r>
                      <a:endParaRPr lang="en-US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lnT>
                      <a:noFill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0.92</a:t>
                      </a:r>
                    </a:p>
                  </a:txBody>
                  <a:tcPr marL="97025" marR="97025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0.82 to 1.05</a:t>
                      </a:r>
                    </a:p>
                  </a:txBody>
                  <a:tcPr marL="97025" marR="97025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0.21</a:t>
                      </a:r>
                    </a:p>
                  </a:txBody>
                  <a:tcPr marL="97025" marR="97025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9566722"/>
                  </a:ext>
                </a:extLst>
              </a:tr>
              <a:tr h="371845">
                <a:tc>
                  <a:txBody>
                    <a:bodyPr/>
                    <a:lstStyle/>
                    <a:p>
                      <a:pPr marL="0" marR="0" algn="just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Body weight at operation (kg)</a:t>
                      </a:r>
                      <a:endParaRPr lang="en-US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0.63</a:t>
                      </a:r>
                    </a:p>
                  </a:txBody>
                  <a:tcPr marL="97025" marR="97025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0.27 to 1.47</a:t>
                      </a:r>
                    </a:p>
                  </a:txBody>
                  <a:tcPr marL="97025" marR="97025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0.29</a:t>
                      </a:r>
                    </a:p>
                  </a:txBody>
                  <a:tcPr marL="97025" marR="97025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1.07</a:t>
                      </a:r>
                    </a:p>
                  </a:txBody>
                  <a:tcPr marL="97025" marR="97025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0.41 to 2.84</a:t>
                      </a:r>
                    </a:p>
                  </a:txBody>
                  <a:tcPr marL="97025" marR="97025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0.89</a:t>
                      </a:r>
                    </a:p>
                  </a:txBody>
                  <a:tcPr marL="97025" marR="97025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7569038"/>
                  </a:ext>
                </a:extLst>
              </a:tr>
              <a:tr h="371845">
                <a:tc>
                  <a:txBody>
                    <a:bodyPr/>
                    <a:lstStyle/>
                    <a:p>
                      <a:pPr marL="0" marR="0" algn="just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Interrupted aortic arch</a:t>
                      </a:r>
                      <a:endParaRPr lang="en-US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1.39</a:t>
                      </a:r>
                    </a:p>
                  </a:txBody>
                  <a:tcPr marL="97025" marR="97025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0.38 to 5.04</a:t>
                      </a:r>
                    </a:p>
                  </a:txBody>
                  <a:tcPr marL="97025" marR="97025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0.62</a:t>
                      </a:r>
                    </a:p>
                  </a:txBody>
                  <a:tcPr marL="97025" marR="97025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4019309"/>
                  </a:ext>
                </a:extLst>
              </a:tr>
              <a:tr h="371845">
                <a:tc>
                  <a:txBody>
                    <a:bodyPr/>
                    <a:lstStyle/>
                    <a:p>
                      <a:pPr marL="0" marR="0" algn="l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</a:rPr>
                        <a:t>Bicuspid aortic valve</a:t>
                      </a: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1.66</a:t>
                      </a:r>
                    </a:p>
                  </a:txBody>
                  <a:tcPr marL="97025" marR="97025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0.51 to 5.40</a:t>
                      </a:r>
                    </a:p>
                  </a:txBody>
                  <a:tcPr marL="97025" marR="97025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0.40</a:t>
                      </a:r>
                    </a:p>
                  </a:txBody>
                  <a:tcPr marL="97025" marR="97025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kern="100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kern="100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kern="100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kern="100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8284553"/>
                  </a:ext>
                </a:extLst>
              </a:tr>
              <a:tr h="371845">
                <a:tc>
                  <a:txBody>
                    <a:bodyPr/>
                    <a:lstStyle/>
                    <a:p>
                      <a:pPr marL="0" marR="0" algn="l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VSD</a:t>
                      </a:r>
                    </a:p>
                  </a:txBody>
                  <a:tcPr marL="97025" marR="97025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1.01</a:t>
                      </a:r>
                    </a:p>
                  </a:txBody>
                  <a:tcPr marL="97025" marR="97025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0.28 to 3.66</a:t>
                      </a:r>
                    </a:p>
                  </a:txBody>
                  <a:tcPr marL="97025" marR="97025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0.99</a:t>
                      </a:r>
                    </a:p>
                  </a:txBody>
                  <a:tcPr marL="97025" marR="97025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5455792"/>
                  </a:ext>
                </a:extLst>
              </a:tr>
              <a:tr h="371845">
                <a:tc>
                  <a:txBody>
                    <a:bodyPr/>
                    <a:lstStyle/>
                    <a:p>
                      <a:pPr marL="0" marR="0" algn="l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LVOT dimension</a:t>
                      </a:r>
                    </a:p>
                  </a:txBody>
                  <a:tcPr marL="97025" marR="97025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0.22</a:t>
                      </a:r>
                    </a:p>
                  </a:txBody>
                  <a:tcPr marL="97025" marR="97025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0.11 to 0.43</a:t>
                      </a:r>
                    </a:p>
                  </a:txBody>
                  <a:tcPr marL="97025" marR="97025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&lt;0.001</a:t>
                      </a:r>
                    </a:p>
                  </a:txBody>
                  <a:tcPr marL="97025" marR="97025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kern="100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0.23</a:t>
                      </a:r>
                    </a:p>
                  </a:txBody>
                  <a:tcPr marL="97025" marR="97025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0.12 to 0.46</a:t>
                      </a:r>
                    </a:p>
                  </a:txBody>
                  <a:tcPr marL="97025" marR="97025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&lt;0.001</a:t>
                      </a:r>
                    </a:p>
                  </a:txBody>
                  <a:tcPr marL="97025" marR="97025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19918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66409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E6AE21F-0A81-3F44-918D-FD46A7ED0F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1988840"/>
            <a:ext cx="5842992" cy="48691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E769BDC-9595-401C-9A40-C3C992036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4CD72C-BD95-4CA2-A8B2-D7AC459564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Cut-off value of LVOT dimension for LVOT reintervention using </a:t>
            </a:r>
            <a:br>
              <a:rPr lang="en-US" sz="2000" dirty="0"/>
            </a:br>
            <a:r>
              <a:rPr lang="en-US" sz="2000" dirty="0"/>
              <a:t>maximal chi-square test : at 4.57 mm (P = 0.001)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315D6C-B96D-4BFC-A698-B88F9BEDCD78}"/>
              </a:ext>
            </a:extLst>
          </p:cNvPr>
          <p:cNvSpPr txBox="1"/>
          <p:nvPr/>
        </p:nvSpPr>
        <p:spPr>
          <a:xfrm>
            <a:off x="2388220" y="4294837"/>
            <a:ext cx="1199367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Log-rank</a:t>
            </a:r>
          </a:p>
          <a:p>
            <a:r>
              <a:rPr lang="en-US" dirty="0"/>
              <a:t>P &lt; 0.001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89E4386-AF2E-4D81-A796-7A875C4933CF}"/>
              </a:ext>
            </a:extLst>
          </p:cNvPr>
          <p:cNvSpPr txBox="1"/>
          <p:nvPr/>
        </p:nvSpPr>
        <p:spPr>
          <a:xfrm>
            <a:off x="4407214" y="2478569"/>
            <a:ext cx="191956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92.6% at 3 years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2E8D2C1-6899-42CE-9F69-0C3482F35AC1}"/>
              </a:ext>
            </a:extLst>
          </p:cNvPr>
          <p:cNvSpPr txBox="1"/>
          <p:nvPr/>
        </p:nvSpPr>
        <p:spPr>
          <a:xfrm>
            <a:off x="4407214" y="3669387"/>
            <a:ext cx="191956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49.9% at 3 years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C7FD740-162B-41B5-9ABC-4BDDDFEBAE2D}"/>
              </a:ext>
            </a:extLst>
          </p:cNvPr>
          <p:cNvSpPr txBox="1"/>
          <p:nvPr/>
        </p:nvSpPr>
        <p:spPr>
          <a:xfrm>
            <a:off x="7318648" y="2206122"/>
            <a:ext cx="1715983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LVOT&gt;4.57mm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1802DA6-01BD-4BFE-8E13-246E0F5E94DF}"/>
              </a:ext>
            </a:extLst>
          </p:cNvPr>
          <p:cNvSpPr txBox="1"/>
          <p:nvPr/>
        </p:nvSpPr>
        <p:spPr>
          <a:xfrm>
            <a:off x="7318647" y="3429000"/>
            <a:ext cx="1715983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LVOT≤4.57mm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5CD5F48-94C0-814A-A821-66F2898644A3}"/>
              </a:ext>
            </a:extLst>
          </p:cNvPr>
          <p:cNvCxnSpPr>
            <a:cxnSpLocks/>
          </p:cNvCxnSpPr>
          <p:nvPr/>
        </p:nvCxnSpPr>
        <p:spPr>
          <a:xfrm flipV="1">
            <a:off x="4407214" y="2204864"/>
            <a:ext cx="0" cy="2929047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44131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Conclusion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>
            <a:normAutofit/>
          </a:bodyPr>
          <a:lstStyle/>
          <a:p>
            <a:r>
              <a:rPr lang="en-US" altLang="ko-KR" sz="2000" dirty="0"/>
              <a:t>In patients who underwent CoA or IAA repair, pulmonary artery band placement after arch repair, low body weight at repair were deemed significant risk factor for mortality.</a:t>
            </a:r>
          </a:p>
          <a:p>
            <a:endParaRPr lang="en-US" altLang="ko-KR" sz="2000" dirty="0"/>
          </a:p>
          <a:p>
            <a:r>
              <a:rPr lang="en-US" altLang="ko-KR" sz="2000" dirty="0"/>
              <a:t>LVOT reintervention is significantly related with LVOT dimension, therefore, risk for development of LVOTO in patients with small LVOT dimension, especially below 4.57 mm.</a:t>
            </a:r>
          </a:p>
          <a:p>
            <a:endParaRPr lang="en-US" altLang="ko-KR" sz="2000" dirty="0"/>
          </a:p>
          <a:p>
            <a:r>
              <a:rPr lang="en-US" altLang="ko-KR" sz="2000" dirty="0"/>
              <a:t>It would be reasonable approach to perform primary LVOT bypass surgery or additional procedures to reduce postoperative LVOTO in selected patients.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8629963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</TotalTime>
  <Words>411</Words>
  <Application>Microsoft Macintosh PowerPoint</Application>
  <PresentationFormat>On-screen Show (4:3)</PresentationFormat>
  <Paragraphs>120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맑은 고딕</vt:lpstr>
      <vt:lpstr>Arial</vt:lpstr>
      <vt:lpstr>Calibri</vt:lpstr>
      <vt:lpstr>Office 테마</vt:lpstr>
      <vt:lpstr>Left ventricular outflow tract obstruction after arch repair</vt:lpstr>
      <vt:lpstr>Purpose</vt:lpstr>
      <vt:lpstr>Methods</vt:lpstr>
      <vt:lpstr>Results</vt:lpstr>
      <vt:lpstr>Results</vt:lpstr>
      <vt:lpstr>Results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DM300T3A</dc:creator>
  <cp:lastModifiedBy>Kim Dong-Hee</cp:lastModifiedBy>
  <cp:revision>10</cp:revision>
  <dcterms:created xsi:type="dcterms:W3CDTF">2017-07-25T23:31:23Z</dcterms:created>
  <dcterms:modified xsi:type="dcterms:W3CDTF">2019-08-24T15:24:41Z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5C58129F-E5B8-477A-9B38-B3E54BFA04C8}" pid="2">
    <vt:lpwstr>7D41F6C2F44D1686104EF38456D28A9573F8E6546FAE108A29D75B7E2D2759E4</vt:lpwstr>
  </property>
  <property fmtid="{D5CDD505-2E9C-101B-9397-08002B2CF9AE}" pid="2" name="NSCPROP">
    <vt:lpwstr>NSCCustomProperty</vt:lpwstr>
  </property>
  <property fmtid="{D5CDD505-2E9C-101B-9397-08002B2CF9AE}" pid="3" name="NSCPROP_SA">
    <vt:lpwstr>D:\바탕화면\원외 위원회 활동\학술위원회 - 흉부외과\대한흉부심장혈관외과학회 제49차 추계학술대회 - 소아분야 초록 template.pptx</vt:lpwstr>
  </property>
</Properties>
</file>