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2" r:id="rId6"/>
    <p:sldId id="259" r:id="rId7"/>
    <p:sldId id="264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39" autoAdjust="0"/>
    <p:restoredTop sz="94722" autoAdjust="0"/>
  </p:normalViewPr>
  <p:slideViewPr>
    <p:cSldViewPr showGuides="1">
      <p:cViewPr varScale="1">
        <p:scale>
          <a:sx n="115" d="100"/>
          <a:sy n="115" d="100"/>
        </p:scale>
        <p:origin x="179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2852936"/>
            <a:ext cx="8640960" cy="1440160"/>
          </a:xfrm>
        </p:spPr>
        <p:txBody>
          <a:bodyPr>
            <a:noAutofit/>
          </a:bodyPr>
          <a:lstStyle/>
          <a:p>
            <a:r>
              <a:rPr lang="en-US" altLang="ko-KR" sz="3200" dirty="0">
                <a:effectLst/>
              </a:rPr>
              <a:t>Successful Surgical Management of Right Ventricular Thrombosis and Chronic Pulmonary Thromboembolism in a Child With Acute Lymphoblastic Leukemia</a:t>
            </a:r>
            <a:endParaRPr lang="ko-KR" altLang="en-US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Autofit/>
          </a:bodyPr>
          <a:lstStyle/>
          <a:p>
            <a:r>
              <a:rPr lang="en-US" altLang="ko-KR" sz="2000" dirty="0"/>
              <a:t>Acute lymphoblastic leukemia (ALL) is the most common malignancy in children. </a:t>
            </a:r>
          </a:p>
          <a:p>
            <a:r>
              <a:rPr lang="en-US" altLang="ko-KR" sz="2000" dirty="0"/>
              <a:t>In children with ALL, the incidence of intracardiac thrombosis </a:t>
            </a:r>
            <a:r>
              <a:rPr lang="en-US" altLang="ko-KR" sz="2000" dirty="0" smtClean="0"/>
              <a:t>and </a:t>
            </a:r>
            <a:r>
              <a:rPr lang="en-US" altLang="ko-KR" sz="2000" dirty="0"/>
              <a:t>pulmonary thromboembolism (PTE) is around 1%. </a:t>
            </a:r>
          </a:p>
          <a:p>
            <a:r>
              <a:rPr lang="en-US" altLang="ko-KR" sz="2000" dirty="0"/>
              <a:t>The pathogenesis of </a:t>
            </a:r>
            <a:r>
              <a:rPr lang="en-US" altLang="ko-KR" sz="2000" dirty="0" err="1" smtClean="0"/>
              <a:t>intracardiac</a:t>
            </a:r>
            <a:r>
              <a:rPr lang="en-US" altLang="ko-KR" sz="2000" dirty="0" smtClean="0"/>
              <a:t> </a:t>
            </a:r>
            <a:r>
              <a:rPr lang="en-US" altLang="ko-KR" sz="2000" dirty="0"/>
              <a:t>thrombosis in ALL is not fully understood, but it is affected by combination of risk factors; malignancy itself, its treatment (asparaginase and corticosteroids), and the host (severe infections, central venous catheters, and immobilization).</a:t>
            </a:r>
          </a:p>
          <a:p>
            <a:endParaRPr lang="en-US" altLang="ko-KR" sz="2000" dirty="0"/>
          </a:p>
          <a:p>
            <a:r>
              <a:rPr lang="en-US" altLang="ko-KR" sz="2000" dirty="0"/>
              <a:t>We present the case of a 9-year-old girl with ALL, right ventricular (RV) thrombosis, and chronic PTE. </a:t>
            </a:r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Autofit/>
          </a:bodyPr>
          <a:lstStyle/>
          <a:p>
            <a:r>
              <a:rPr lang="en-US" altLang="ko-KR" sz="2000" dirty="0"/>
              <a:t>A 9-year-old girl presented with general weakness and sustained fever for 8 days. The patient </a:t>
            </a:r>
            <a:r>
              <a:rPr lang="en-US" altLang="ko-KR" sz="2000" dirty="0" smtClean="0"/>
              <a:t>was </a:t>
            </a:r>
            <a:r>
              <a:rPr lang="en-US" altLang="ko-KR" sz="2000" dirty="0"/>
              <a:t>diagnosed as </a:t>
            </a:r>
            <a:r>
              <a:rPr lang="en-US" altLang="ko-KR" sz="2000" dirty="0" smtClean="0"/>
              <a:t>T-cell </a:t>
            </a:r>
            <a:r>
              <a:rPr lang="en-US" altLang="ko-KR" sz="2000" dirty="0"/>
              <a:t>acute lymphoblastic leukemia. </a:t>
            </a:r>
            <a:endParaRPr lang="en-US" altLang="ko-KR" sz="2000" strike="sngStrike" dirty="0"/>
          </a:p>
          <a:p>
            <a:r>
              <a:rPr lang="en-US" altLang="ko-KR" sz="2000" dirty="0" smtClean="0"/>
              <a:t>Echocardiography </a:t>
            </a:r>
            <a:r>
              <a:rPr lang="en-US" altLang="ko-KR" sz="2000" dirty="0"/>
              <a:t>and computed tomography (CT) showed </a:t>
            </a:r>
            <a:r>
              <a:rPr lang="en-US" altLang="ko-KR" sz="2000" dirty="0" smtClean="0"/>
              <a:t>a </a:t>
            </a:r>
            <a:r>
              <a:rPr lang="en-US" altLang="ko-KR" sz="2000" dirty="0"/>
              <a:t>large thrombus in </a:t>
            </a:r>
            <a:r>
              <a:rPr lang="en-US" altLang="ko-KR" sz="2000" dirty="0" smtClean="0"/>
              <a:t>the </a:t>
            </a:r>
            <a:r>
              <a:rPr lang="en-US" altLang="ko-KR" sz="2000" dirty="0"/>
              <a:t>right ventricle (RV) and </a:t>
            </a:r>
            <a:r>
              <a:rPr lang="en-US" altLang="ko-KR" sz="2000" dirty="0" smtClean="0"/>
              <a:t>a </a:t>
            </a:r>
            <a:r>
              <a:rPr lang="en-US" altLang="ko-KR" sz="2000" dirty="0"/>
              <a:t>separate thrombus completely obstructing the right </a:t>
            </a:r>
            <a:r>
              <a:rPr lang="en-US" altLang="ko-KR" sz="2000" dirty="0" smtClean="0"/>
              <a:t>lower </a:t>
            </a:r>
            <a:r>
              <a:rPr lang="en-US" altLang="ko-KR" sz="2000" dirty="0"/>
              <a:t>pulmonary artery (Fig. 1). </a:t>
            </a:r>
          </a:p>
          <a:p>
            <a:r>
              <a:rPr lang="en-US" altLang="ko-KR" sz="2000" dirty="0" smtClean="0"/>
              <a:t>Although urgent </a:t>
            </a:r>
            <a:r>
              <a:rPr lang="en-US" altLang="ko-KR" sz="2000" dirty="0"/>
              <a:t>surgical removal of the thrombus was necessary, surgery had to be delayed until the completion of induction chemotherapy due to the high risk of bleeding </a:t>
            </a:r>
            <a:r>
              <a:rPr lang="en-US" altLang="ko-KR" sz="2000" dirty="0" smtClean="0"/>
              <a:t>and infection. </a:t>
            </a:r>
            <a:endParaRPr lang="en-US" altLang="ko-KR" sz="2000" dirty="0"/>
          </a:p>
          <a:p>
            <a:r>
              <a:rPr lang="en-US" altLang="ko-KR" sz="2000" dirty="0" smtClean="0"/>
              <a:t>Low </a:t>
            </a:r>
            <a:r>
              <a:rPr lang="en-US" altLang="ko-KR" sz="2000" dirty="0"/>
              <a:t>molecular weight heparin was administered during the induction chemotherapy without significant resolution of the thrombi. </a:t>
            </a:r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\\10.10.74.57\8tb\CS공유폴더\전공의\이지윤\★ KJTCVS ★\Poster_SuccessfulSurgicalManagementOfRVThrombosisAndChronicPTEInAPatientWithALL\CT PACS #00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8" t="13494" r="4451" b="5367"/>
          <a:stretch/>
        </p:blipFill>
        <p:spPr bwMode="auto">
          <a:xfrm>
            <a:off x="6243932" y="2348880"/>
            <a:ext cx="2827660" cy="259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t="16049" r="10267" b="7992"/>
          <a:stretch/>
        </p:blipFill>
        <p:spPr bwMode="auto">
          <a:xfrm>
            <a:off x="74992" y="2351498"/>
            <a:ext cx="3054049" cy="259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\\10.10.74.57\8tb\CS공유폴더\전공의\이지윤\★ KJTCVS ★\Poster_SuccessfulSurgicalManagementOfRVThrombosisAndChronicPTEInAPatientWithALL\CT PACT ##000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3" r="2823" b="9329"/>
          <a:stretch/>
        </p:blipFill>
        <p:spPr bwMode="auto">
          <a:xfrm>
            <a:off x="3150807" y="2352313"/>
            <a:ext cx="309634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0561" y="2351498"/>
            <a:ext cx="3658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</a:rPr>
              <a:t>A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44616" y="2351498"/>
            <a:ext cx="348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</a:rPr>
              <a:t>B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188" y="4944601"/>
            <a:ext cx="8995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/>
              <a:t>Fig. 1. </a:t>
            </a:r>
            <a:r>
              <a:rPr lang="en-US" altLang="ko-KR" sz="1200" dirty="0"/>
              <a:t>(A) Transesophageal echocardiography revealed </a:t>
            </a:r>
            <a:r>
              <a:rPr lang="en-US" altLang="ko-KR" sz="1200" dirty="0" smtClean="0"/>
              <a:t>a </a:t>
            </a:r>
            <a:r>
              <a:rPr lang="en-US" altLang="ko-KR" sz="1200" dirty="0"/>
              <a:t>large mobile mass in the </a:t>
            </a:r>
            <a:r>
              <a:rPr lang="en-US" altLang="ko-KR" sz="1200" dirty="0" smtClean="0"/>
              <a:t>RV</a:t>
            </a:r>
            <a:r>
              <a:rPr lang="en-US" altLang="ko-KR" sz="1200" dirty="0"/>
              <a:t>. </a:t>
            </a:r>
            <a:r>
              <a:rPr lang="en-US" altLang="ko-KR" sz="1200" dirty="0" smtClean="0"/>
              <a:t>(</a:t>
            </a:r>
            <a:r>
              <a:rPr lang="en-US" altLang="ko-KR" sz="1200" dirty="0"/>
              <a:t>B) Computed tomography showed </a:t>
            </a:r>
            <a:r>
              <a:rPr lang="en-US" altLang="ko-KR" sz="1200" dirty="0" smtClean="0"/>
              <a:t>filling </a:t>
            </a:r>
            <a:r>
              <a:rPr lang="en-US" altLang="ko-KR" sz="1200" dirty="0"/>
              <a:t>defects in the RV and the right </a:t>
            </a:r>
            <a:r>
              <a:rPr lang="en-US" altLang="ko-KR" sz="1200" dirty="0" smtClean="0"/>
              <a:t>lower </a:t>
            </a:r>
            <a:r>
              <a:rPr lang="en-US" altLang="ko-KR" sz="1200" dirty="0"/>
              <a:t>pulmonary artery. </a:t>
            </a:r>
            <a:endParaRPr lang="en-US" altLang="ko-KR" sz="1200" dirty="0" smtClean="0"/>
          </a:p>
          <a:p>
            <a:r>
              <a:rPr lang="en-US" altLang="ko-KR" sz="1200" dirty="0" smtClean="0"/>
              <a:t>*, </a:t>
            </a:r>
            <a:r>
              <a:rPr lang="en-US" altLang="ko-KR" sz="1200" dirty="0"/>
              <a:t>thrombus; RA, right atrium; RV, right ventricle; </a:t>
            </a:r>
            <a:r>
              <a:rPr lang="en-US" altLang="ko-KR" sz="1200" dirty="0" err="1"/>
              <a:t>Ao</a:t>
            </a:r>
            <a:r>
              <a:rPr lang="en-US" altLang="ko-KR" sz="1200" dirty="0"/>
              <a:t>, aorta; RPA, right pulmonary artery; LA, left atrium; LV, left ventricle</a:t>
            </a:r>
            <a:endParaRPr lang="ko-KR" alt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1255733" y="3297181"/>
            <a:ext cx="293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</a:rPr>
              <a:t>*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860925" y="3176523"/>
            <a:ext cx="293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</a:rPr>
              <a:t>*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27574" y="3518034"/>
            <a:ext cx="293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</a:rPr>
              <a:t>*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776169" y="3001511"/>
            <a:ext cx="293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</a:rPr>
              <a:t>*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677857" y="3741746"/>
            <a:ext cx="394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</a:rPr>
              <a:t>RA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79118" y="3438133"/>
            <a:ext cx="388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</a:rPr>
              <a:t>RV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436430" y="3326733"/>
            <a:ext cx="3577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/>
              <a:t>RA</a:t>
            </a:r>
            <a:endParaRPr lang="ko-KR" altLang="en-US" sz="1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4819299" y="3528843"/>
            <a:ext cx="340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/>
              <a:t>LA</a:t>
            </a:r>
            <a:endParaRPr lang="ko-KR" altLang="en-US" sz="10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066112" y="3212141"/>
            <a:ext cx="3369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/>
              <a:t>LV</a:t>
            </a:r>
            <a:endParaRPr lang="ko-KR" altLang="en-US" sz="10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4558323" y="3033249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/>
              <a:t>RV</a:t>
            </a:r>
            <a:endParaRPr lang="ko-KR" altLang="en-US" sz="10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7506341" y="3234389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err="1"/>
              <a:t>Ao</a:t>
            </a:r>
            <a:endParaRPr lang="ko-KR" altLang="en-US" sz="1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7395104" y="3467968"/>
            <a:ext cx="4363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/>
              <a:t>RPA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145740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sz="2000" dirty="0"/>
              <a:t>After complete remission with the induction chemotherapy, the patient </a:t>
            </a:r>
            <a:r>
              <a:rPr lang="en-US" altLang="ko-KR" sz="2000" dirty="0" smtClean="0"/>
              <a:t>underwent </a:t>
            </a:r>
            <a:r>
              <a:rPr lang="en-US" altLang="ko-KR" sz="2000" dirty="0"/>
              <a:t>RV thrombectomy and </a:t>
            </a:r>
            <a:r>
              <a:rPr lang="en-US" altLang="ko-KR" sz="2000" dirty="0" smtClean="0"/>
              <a:t>pulmonary </a:t>
            </a:r>
            <a:r>
              <a:rPr lang="en-US" altLang="ko-KR" sz="2000" dirty="0"/>
              <a:t>thromboendarterectomy (Fig</a:t>
            </a:r>
            <a:r>
              <a:rPr lang="en-US" altLang="ko-KR" sz="2000" dirty="0" smtClean="0"/>
              <a:t>. 2). </a:t>
            </a:r>
            <a:endParaRPr lang="en-US" altLang="ko-KR" sz="2000" dirty="0"/>
          </a:p>
          <a:p>
            <a:r>
              <a:rPr lang="en-US" altLang="ko-KR" sz="2000" dirty="0" smtClean="0"/>
              <a:t>Pathologic </a:t>
            </a:r>
            <a:r>
              <a:rPr lang="en-US" altLang="ko-KR" sz="2000" dirty="0"/>
              <a:t>examination of the removed masses </a:t>
            </a:r>
            <a:r>
              <a:rPr lang="en-US" altLang="ko-KR" sz="2000" dirty="0" smtClean="0"/>
              <a:t>confirmed </a:t>
            </a:r>
            <a:r>
              <a:rPr lang="en-US" altLang="ko-KR" sz="2000" dirty="0"/>
              <a:t>organizing </a:t>
            </a:r>
            <a:r>
              <a:rPr lang="en-US" altLang="ko-KR" sz="2000" dirty="0" smtClean="0"/>
              <a:t>thrombi. </a:t>
            </a:r>
            <a:endParaRPr lang="en-US" altLang="ko-KR" sz="2000" dirty="0"/>
          </a:p>
          <a:p>
            <a:endParaRPr lang="en-US" altLang="ko-KR" sz="2000" dirty="0"/>
          </a:p>
          <a:p>
            <a:r>
              <a:rPr lang="en-US" altLang="ko-KR" sz="2000" dirty="0" smtClean="0"/>
              <a:t>The </a:t>
            </a:r>
            <a:r>
              <a:rPr lang="en-US" altLang="ko-KR" sz="2000" dirty="0"/>
              <a:t>child had no postoperative complication. Postoperative CT and echocardiography revealed </a:t>
            </a:r>
            <a:r>
              <a:rPr lang="en-US" altLang="ko-KR" sz="2000" dirty="0" smtClean="0"/>
              <a:t>no residual </a:t>
            </a:r>
            <a:r>
              <a:rPr lang="en-US" altLang="ko-KR" sz="2000" dirty="0"/>
              <a:t>thrombus in the RV and right </a:t>
            </a:r>
            <a:r>
              <a:rPr lang="en-US" altLang="ko-KR" sz="2000" dirty="0" smtClean="0"/>
              <a:t>lower pulmonary </a:t>
            </a:r>
            <a:r>
              <a:rPr lang="en-US" altLang="ko-KR" sz="2000" dirty="0"/>
              <a:t>artery except for the minimal thrombus attached to the tricuspid valve. </a:t>
            </a:r>
          </a:p>
        </p:txBody>
      </p:sp>
    </p:spTree>
    <p:extLst>
      <p:ext uri="{BB962C8B-B14F-4D97-AF65-F5344CB8AC3E}">
        <p14:creationId xmlns:p14="http://schemas.microsoft.com/office/powerpoint/2010/main" val="1218800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grpSp>
        <p:nvGrpSpPr>
          <p:cNvPr id="6" name="그룹 5"/>
          <p:cNvGrpSpPr/>
          <p:nvPr/>
        </p:nvGrpSpPr>
        <p:grpSpPr>
          <a:xfrm>
            <a:off x="611560" y="1412776"/>
            <a:ext cx="7922833" cy="4680520"/>
            <a:chOff x="611560" y="1412776"/>
            <a:chExt cx="7922833" cy="4680520"/>
          </a:xfrm>
        </p:grpSpPr>
        <p:pic>
          <p:nvPicPr>
            <p:cNvPr id="7" name="Picture 2" descr="\\10.10.74.57\8tb\CS공유폴더\전공의\이지윤\★ KJTCVS ★\Poster_SuccessfulSurgicalManagementOfRVThrombosisAndChronicPTEInAPatientWithALL\op00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32" r="18093"/>
            <a:stretch/>
          </p:blipFill>
          <p:spPr bwMode="auto">
            <a:xfrm>
              <a:off x="611560" y="1412776"/>
              <a:ext cx="4119397" cy="4680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3" descr="\\10.10.74.57\8tb\CS공유폴더\전공의\이지윤\★ KJTCVS ★\Poster_SuccessfulSurgicalManagementOfRVThrombosisAndChronicPTEInAPatientWithALL\op004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24" r="24166"/>
            <a:stretch/>
          </p:blipFill>
          <p:spPr bwMode="auto">
            <a:xfrm>
              <a:off x="4805634" y="1412776"/>
              <a:ext cx="3728759" cy="4680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611560" y="1412776"/>
              <a:ext cx="3658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1"/>
                  </a:solidFill>
                </a:rPr>
                <a:t>A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805634" y="1412776"/>
              <a:ext cx="3481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1"/>
                  </a:solidFill>
                </a:rPr>
                <a:t>B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06375" y="6095115"/>
            <a:ext cx="79280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/>
              <a:t>Fig. 2.</a:t>
            </a:r>
            <a:r>
              <a:rPr lang="en-US" altLang="ko-KR" sz="1200" dirty="0"/>
              <a:t> </a:t>
            </a:r>
            <a:r>
              <a:rPr lang="en-US" altLang="ko-KR" sz="1200" dirty="0" smtClean="0"/>
              <a:t>(</a:t>
            </a:r>
            <a:r>
              <a:rPr lang="en-US" altLang="ko-KR" sz="1200" dirty="0"/>
              <a:t>A) Removed right ventricular </a:t>
            </a:r>
            <a:r>
              <a:rPr lang="en-US" altLang="ko-KR" sz="1200" dirty="0" smtClean="0"/>
              <a:t>thrombi. (B</a:t>
            </a:r>
            <a:r>
              <a:rPr lang="en-US" altLang="ko-KR" sz="1200" dirty="0"/>
              <a:t>) Removed pulmonary arterial </a:t>
            </a:r>
            <a:r>
              <a:rPr lang="en-US" altLang="ko-KR" sz="1200" dirty="0" err="1" smtClean="0"/>
              <a:t>thromboembolus</a:t>
            </a:r>
            <a:r>
              <a:rPr lang="en-US" altLang="ko-KR" sz="1200" dirty="0" smtClean="0"/>
              <a:t>. </a:t>
            </a:r>
            <a:endParaRPr lang="ko-KR" altLang="en-US" sz="1200" strike="sngStrike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000" dirty="0">
                <a:sym typeface="Wingdings" panose="05000000000000000000" pitchFamily="2" charset="2"/>
              </a:rPr>
              <a:t>RV thrombosis and PTE in children with ALL are extremely rare, and to our knowledge, no surgical case has been reported to date.</a:t>
            </a:r>
          </a:p>
          <a:p>
            <a:endParaRPr lang="en-US" altLang="ko-KR" sz="2000" dirty="0">
              <a:sym typeface="Wingdings" panose="05000000000000000000" pitchFamily="2" charset="2"/>
            </a:endParaRPr>
          </a:p>
          <a:p>
            <a:r>
              <a:rPr lang="en-US" altLang="ko-KR" sz="2000" dirty="0">
                <a:sym typeface="Wingdings" panose="05000000000000000000" pitchFamily="2" charset="2"/>
              </a:rPr>
              <a:t>Surgical management of RV thrombosis and PTE in children with ALL is challenging due to the high risk of bleeding and infection.</a:t>
            </a:r>
          </a:p>
          <a:p>
            <a:endParaRPr lang="en-US" altLang="ko-KR" sz="2000" dirty="0">
              <a:sym typeface="Wingdings" panose="05000000000000000000" pitchFamily="2" charset="2"/>
            </a:endParaRPr>
          </a:p>
          <a:p>
            <a:r>
              <a:rPr lang="en-US" altLang="ko-KR" sz="2000" dirty="0">
                <a:sym typeface="Wingdings" panose="05000000000000000000" pitchFamily="2" charset="2"/>
              </a:rPr>
              <a:t>We have successfully performed RV thrombectomy and pulmonary thromboendarterectomy in a child with ALL just after completion of the induction chemotherapy without any postoperative complication.</a:t>
            </a:r>
          </a:p>
          <a:p>
            <a:endParaRPr lang="en-US" altLang="ko-KR" sz="2000" dirty="0">
              <a:sym typeface="Wingdings" panose="05000000000000000000" pitchFamily="2" charset="2"/>
            </a:endParaRPr>
          </a:p>
          <a:p>
            <a:endParaRPr lang="en-US" altLang="ko-KR" sz="20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98054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927</TotalTime>
  <Words>476</Words>
  <Application>Microsoft Office PowerPoint</Application>
  <PresentationFormat>화면 슬라이드 쇼(4:3)</PresentationFormat>
  <Paragraphs>44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Wingdings</vt:lpstr>
      <vt:lpstr>Office 테마</vt:lpstr>
      <vt:lpstr>Successful Surgical Management of Right Ventricular Thrombosis and Chronic Pulmonary Thromboembolism in a Child With Acute Lymphoblastic Leukemia</vt:lpstr>
      <vt:lpstr>Purpose</vt:lpstr>
      <vt:lpstr>Methods</vt:lpstr>
      <vt:lpstr>Methods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sungmo</cp:lastModifiedBy>
  <cp:revision>123</cp:revision>
  <dcterms:created xsi:type="dcterms:W3CDTF">2017-07-25T23:31:23Z</dcterms:created>
  <dcterms:modified xsi:type="dcterms:W3CDTF">2019-08-20T12:42:18Z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